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dact Gothic" charset="1" panose="0000050000000000000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slides/slide1.xml" Type="http://schemas.openxmlformats.org/officeDocument/2006/relationships/slide"/><Relationship Id="rId12" Target="slides/slide2.xml" Type="http://schemas.openxmlformats.org/officeDocument/2006/relationships/slide"/><Relationship Id="rId13" Target="slides/slide3.xml" Type="http://schemas.openxmlformats.org/officeDocument/2006/relationships/slide"/><Relationship Id="rId14" Target="slides/slide4.xml" Type="http://schemas.openxmlformats.org/officeDocument/2006/relationships/slide"/><Relationship Id="rId15" Target="slides/slide5.xml" Type="http://schemas.openxmlformats.org/officeDocument/2006/relationships/slide"/><Relationship Id="rId16" Target="slides/slide6.xml" Type="http://schemas.openxmlformats.org/officeDocument/2006/relationships/slide"/><Relationship Id="rId17" Target="slides/slide7.xml" Type="http://schemas.openxmlformats.org/officeDocument/2006/relationships/slide"/><Relationship Id="rId18" Target="slides/slide8.xml" Type="http://schemas.openxmlformats.org/officeDocument/2006/relationships/slide"/><Relationship Id="rId19" Target="slides/slide9.xml" Type="http://schemas.openxmlformats.org/officeDocument/2006/relationships/slide"/><Relationship Id="rId2" Target="presProps.xml" Type="http://schemas.openxmlformats.org/officeDocument/2006/relationships/presProps"/><Relationship Id="rId20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slide2.xml" Type="http://schemas.openxmlformats.org/officeDocument/2006/relationships/slid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slide1.xml" Type="http://schemas.openxmlformats.org/officeDocument/2006/relationships/slide"/><Relationship Id="rId5" Target="slide3.xml" Type="http://schemas.openxmlformats.org/officeDocument/2006/relationships/slide"/><Relationship Id="rId6" Target="../media/image7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5.png" Type="http://schemas.openxmlformats.org/officeDocument/2006/relationships/image"/><Relationship Id="rId12" Target="../media/image6.svg" Type="http://schemas.openxmlformats.org/officeDocument/2006/relationships/image"/><Relationship Id="rId13" Target="slide2.xml" Type="http://schemas.openxmlformats.org/officeDocument/2006/relationships/slide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slide4.xml" Type="http://schemas.openxmlformats.org/officeDocument/2006/relationships/slide"/><Relationship Id="rId9" Target="../media/image1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Relationship Id="rId4" Target="../media/image16.png" Type="http://schemas.openxmlformats.org/officeDocument/2006/relationships/image"/><Relationship Id="rId5" Target="../media/image17.gif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slide3.xml" Type="http://schemas.openxmlformats.org/officeDocument/2006/relationships/slide"/><Relationship Id="rId9" Target="slide5.xml" Type="http://schemas.openxmlformats.org/officeDocument/2006/relationships/slid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0.pn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slide6.xml" Type="http://schemas.openxmlformats.org/officeDocument/2006/relationships/slide"/><Relationship Id="rId8" Target="slide4.xml" Type="http://schemas.openxmlformats.org/officeDocument/2006/relationships/slid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slide7.xml" Type="http://schemas.openxmlformats.org/officeDocument/2006/relationships/slid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slide5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slide8.xml" Type="http://schemas.openxmlformats.org/officeDocument/2006/relationships/slid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slide6.xml" Type="http://schemas.openxmlformats.org/officeDocument/2006/relationships/slid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slide9.xml" Type="http://schemas.openxmlformats.org/officeDocument/2006/relationships/slide"/><Relationship Id="rId5" Target="slide7.xml" Type="http://schemas.openxmlformats.org/officeDocument/2006/relationships/slid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colab.research.google.com/drive/15FOFJ1ClajqPHFe1FJE19YGcrJ82RgGY?usp=sharing" TargetMode="External" Type="http://schemas.openxmlformats.org/officeDocument/2006/relationships/hyperlink"/><Relationship Id="rId3" Target="https://www.kaggle.com/datasets/kelvinkelue/credit-card-fraud-prediction" TargetMode="External" Type="http://schemas.openxmlformats.org/officeDocument/2006/relationships/hyperlink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29414" y="8851407"/>
            <a:ext cx="7057693" cy="291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40"/>
              </a:lnSpc>
              <a:spcBef>
                <a:spcPct val="0"/>
              </a:spcBef>
            </a:pPr>
            <a:r>
              <a:rPr lang="en-US" sz="1800">
                <a:solidFill>
                  <a:srgbClr val="F4F4F4"/>
                </a:solidFill>
                <a:latin typeface="Didact Gothic"/>
              </a:rPr>
              <a:t>Análise e Desenvolvimento de Sistemas - Faculdade Estácio de Curitiba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4385622" y="59882"/>
            <a:ext cx="10167236" cy="10167236"/>
          </a:xfrm>
          <a:custGeom>
            <a:avLst/>
            <a:gdLst/>
            <a:ahLst/>
            <a:cxnLst/>
            <a:rect r="r" b="b" t="t" l="l"/>
            <a:pathLst>
              <a:path h="10167236" w="10167236">
                <a:moveTo>
                  <a:pt x="0" y="0"/>
                </a:moveTo>
                <a:lnTo>
                  <a:pt x="10167237" y="0"/>
                </a:lnTo>
                <a:lnTo>
                  <a:pt x="10167237" y="10167236"/>
                </a:lnTo>
                <a:lnTo>
                  <a:pt x="0" y="101672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6829416" y="8690613"/>
            <a:ext cx="8837785" cy="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>
            <a:hlinkClick r:id="rId6" action="ppaction://hlinksldjump"/>
          </p:cNvPr>
          <p:cNvSpPr/>
          <p:nvPr/>
        </p:nvSpPr>
        <p:spPr>
          <a:xfrm flipH="false" flipV="false" rot="0">
            <a:off x="16718619" y="8856311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394530" y="754908"/>
            <a:ext cx="4864770" cy="273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0"/>
              </a:lnSpc>
            </a:pPr>
            <a:r>
              <a:rPr lang="en-US" sz="1901">
                <a:solidFill>
                  <a:srgbClr val="F4F4F4"/>
                </a:solidFill>
                <a:latin typeface="Didact Gothic"/>
              </a:rPr>
              <a:t>TÓPICOS DE BIG DATA EM PYTHON - ARA0168</a:t>
            </a:r>
          </a:p>
          <a:p>
            <a:pPr>
              <a:lnSpc>
                <a:spcPts val="95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6829414" y="7827890"/>
            <a:ext cx="8837787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0"/>
              </a:lnSpc>
            </a:pPr>
            <a:r>
              <a:rPr lang="en-US" sz="2700">
                <a:solidFill>
                  <a:srgbClr val="68BDB2"/>
                </a:solidFill>
                <a:latin typeface="Didact Gothic"/>
              </a:rPr>
              <a:t>Matheus Gabardo Messias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9416" y="4194139"/>
            <a:ext cx="9793955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800"/>
              </a:lnSpc>
            </a:pPr>
            <a:r>
              <a:rPr lang="en-US" sz="6800">
                <a:solidFill>
                  <a:srgbClr val="F4F4F4"/>
                </a:solidFill>
                <a:latin typeface="Didact Gothic"/>
              </a:rPr>
              <a:t>Transações Fraudulentas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829414" y="8218415"/>
            <a:ext cx="8837787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A4A4A4"/>
                </a:solidFill>
                <a:latin typeface="Didact Gothic"/>
              </a:rPr>
              <a:t>Orientador: Professor Douglas Rocha Mendes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829418" y="5071709"/>
            <a:ext cx="9793955" cy="396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Didact Gothic"/>
              </a:rPr>
              <a:t>Modelagem e Avaliação de Dados.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94934" y="6126940"/>
            <a:ext cx="12947956" cy="12971541"/>
          </a:xfrm>
          <a:custGeom>
            <a:avLst/>
            <a:gdLst/>
            <a:ahLst/>
            <a:cxnLst/>
            <a:rect r="r" b="b" t="t" l="l"/>
            <a:pathLst>
              <a:path h="12971541" w="12947956">
                <a:moveTo>
                  <a:pt x="0" y="0"/>
                </a:moveTo>
                <a:lnTo>
                  <a:pt x="12947956" y="0"/>
                </a:lnTo>
                <a:lnTo>
                  <a:pt x="12947956" y="12971541"/>
                </a:lnTo>
                <a:lnTo>
                  <a:pt x="0" y="129715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3067805" y="6868396"/>
            <a:ext cx="4191495" cy="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3661126" y="8819187"/>
            <a:ext cx="3004852" cy="285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74"/>
              </a:lnSpc>
            </a:pPr>
            <a:r>
              <a:rPr lang="en-US" sz="1895" spc="49">
                <a:solidFill>
                  <a:srgbClr val="2B2B2B"/>
                </a:solidFill>
                <a:latin typeface="Didact Gothic"/>
              </a:rPr>
              <a:t>Matheus Gabardo Messias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774393" y="9138164"/>
            <a:ext cx="2778320" cy="534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99"/>
              </a:lnSpc>
            </a:pPr>
            <a:r>
              <a:rPr lang="en-US" sz="1071" spc="55">
                <a:solidFill>
                  <a:srgbClr val="2B2B2B"/>
                </a:solidFill>
                <a:latin typeface="Didact Gothic"/>
              </a:rPr>
              <a:t>Desenvolvedor Frontend cursando o 5º período de Analise e desenvolvimento de sistemas na Faculdade Estácio de Curitiba.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4463837" y="7315773"/>
            <a:ext cx="1399431" cy="1398827"/>
          </a:xfrm>
          <a:custGeom>
            <a:avLst/>
            <a:gdLst/>
            <a:ahLst/>
            <a:cxnLst/>
            <a:rect r="r" b="b" t="t" l="l"/>
            <a:pathLst>
              <a:path h="1398827" w="1399431">
                <a:moveTo>
                  <a:pt x="0" y="0"/>
                </a:moveTo>
                <a:lnTo>
                  <a:pt x="1399431" y="0"/>
                </a:lnTo>
                <a:lnTo>
                  <a:pt x="1399431" y="1398827"/>
                </a:lnTo>
                <a:lnTo>
                  <a:pt x="0" y="13988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088039" y="4543425"/>
            <a:ext cx="6111923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900"/>
              </a:lnSpc>
            </a:pPr>
            <a:r>
              <a:rPr lang="en-US" sz="9000">
                <a:solidFill>
                  <a:srgbClr val="2B2B2B"/>
                </a:solidFill>
                <a:latin typeface="Didact Gothic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203" y="6748277"/>
            <a:ext cx="11391784" cy="2081994"/>
            <a:chOff x="0" y="0"/>
            <a:chExt cx="15189046" cy="277599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5063015" cy="2775991"/>
              <a:chOff x="0" y="0"/>
              <a:chExt cx="6350000" cy="6535547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1002941" y="450723"/>
                <a:ext cx="9920466" cy="5630545"/>
              </a:xfrm>
              <a:custGeom>
                <a:avLst/>
                <a:gdLst/>
                <a:ahLst/>
                <a:cxnLst/>
                <a:rect r="r" b="b" t="t" l="l"/>
                <a:pathLst>
                  <a:path h="5630545" w="9920466">
                    <a:moveTo>
                      <a:pt x="2161081" y="0"/>
                    </a:moveTo>
                    <a:lnTo>
                      <a:pt x="2167279" y="7366"/>
                    </a:lnTo>
                    <a:lnTo>
                      <a:pt x="2167279" y="195453"/>
                    </a:lnTo>
                    <a:lnTo>
                      <a:pt x="271298" y="677545"/>
                    </a:lnTo>
                    <a:lnTo>
                      <a:pt x="2167279" y="1159637"/>
                    </a:lnTo>
                    <a:lnTo>
                      <a:pt x="2167279" y="1347724"/>
                    </a:lnTo>
                    <a:lnTo>
                      <a:pt x="2161081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2161081" y="0"/>
                    </a:lnTo>
                    <a:close/>
                    <a:moveTo>
                      <a:pt x="3876594" y="549529"/>
                    </a:moveTo>
                    <a:lnTo>
                      <a:pt x="3876594" y="805561"/>
                    </a:lnTo>
                    <a:lnTo>
                      <a:pt x="6037674" y="1355090"/>
                    </a:lnTo>
                    <a:lnTo>
                      <a:pt x="6043872" y="1347724"/>
                    </a:lnTo>
                    <a:lnTo>
                      <a:pt x="6043872" y="1159637"/>
                    </a:lnTo>
                    <a:lnTo>
                      <a:pt x="4147891" y="677545"/>
                    </a:lnTo>
                    <a:lnTo>
                      <a:pt x="6043872" y="195453"/>
                    </a:lnTo>
                    <a:lnTo>
                      <a:pt x="6043872" y="7366"/>
                    </a:lnTo>
                    <a:lnTo>
                      <a:pt x="6037674" y="0"/>
                    </a:lnTo>
                    <a:lnTo>
                      <a:pt x="3876594" y="549529"/>
                    </a:lnTo>
                    <a:close/>
                    <a:moveTo>
                      <a:pt x="9920467" y="7366"/>
                    </a:moveTo>
                    <a:lnTo>
                      <a:pt x="9914507" y="0"/>
                    </a:lnTo>
                    <a:lnTo>
                      <a:pt x="7753426" y="549529"/>
                    </a:lnTo>
                    <a:lnTo>
                      <a:pt x="7753426" y="805561"/>
                    </a:lnTo>
                    <a:lnTo>
                      <a:pt x="9914507" y="1355090"/>
                    </a:lnTo>
                    <a:lnTo>
                      <a:pt x="9920466" y="1347724"/>
                    </a:lnTo>
                    <a:lnTo>
                      <a:pt x="9920466" y="1159637"/>
                    </a:lnTo>
                    <a:lnTo>
                      <a:pt x="8024485" y="677545"/>
                    </a:lnTo>
                    <a:lnTo>
                      <a:pt x="9920466" y="195453"/>
                    </a:lnTo>
                    <a:lnTo>
                      <a:pt x="9920466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2161081" y="5630545"/>
                    </a:lnTo>
                    <a:lnTo>
                      <a:pt x="2167279" y="5623306"/>
                    </a:lnTo>
                    <a:lnTo>
                      <a:pt x="2167279" y="5435219"/>
                    </a:lnTo>
                    <a:lnTo>
                      <a:pt x="271298" y="4953127"/>
                    </a:lnTo>
                    <a:lnTo>
                      <a:pt x="2167279" y="4471035"/>
                    </a:lnTo>
                    <a:lnTo>
                      <a:pt x="2167279" y="4282948"/>
                    </a:lnTo>
                    <a:lnTo>
                      <a:pt x="2161081" y="4275582"/>
                    </a:lnTo>
                    <a:lnTo>
                      <a:pt x="0" y="4825111"/>
                    </a:lnTo>
                    <a:close/>
                    <a:moveTo>
                      <a:pt x="3876594" y="4825111"/>
                    </a:moveTo>
                    <a:lnTo>
                      <a:pt x="3876594" y="5081016"/>
                    </a:lnTo>
                    <a:lnTo>
                      <a:pt x="6037674" y="5630545"/>
                    </a:lnTo>
                    <a:lnTo>
                      <a:pt x="6043872" y="5623306"/>
                    </a:lnTo>
                    <a:lnTo>
                      <a:pt x="6043872" y="5435219"/>
                    </a:lnTo>
                    <a:lnTo>
                      <a:pt x="4147891" y="4953127"/>
                    </a:lnTo>
                    <a:lnTo>
                      <a:pt x="6043872" y="4471035"/>
                    </a:lnTo>
                    <a:lnTo>
                      <a:pt x="6043872" y="4282948"/>
                    </a:lnTo>
                    <a:lnTo>
                      <a:pt x="6037674" y="4275582"/>
                    </a:lnTo>
                    <a:lnTo>
                      <a:pt x="3876594" y="4825111"/>
                    </a:lnTo>
                    <a:close/>
                    <a:moveTo>
                      <a:pt x="7753426" y="4825111"/>
                    </a:moveTo>
                    <a:lnTo>
                      <a:pt x="7753426" y="5081016"/>
                    </a:lnTo>
                    <a:lnTo>
                      <a:pt x="9914507" y="5630545"/>
                    </a:lnTo>
                    <a:lnTo>
                      <a:pt x="9920466" y="5623306"/>
                    </a:lnTo>
                    <a:lnTo>
                      <a:pt x="9920466" y="5435219"/>
                    </a:lnTo>
                    <a:lnTo>
                      <a:pt x="8024485" y="4953127"/>
                    </a:lnTo>
                    <a:lnTo>
                      <a:pt x="9920466" y="4471035"/>
                    </a:lnTo>
                    <a:lnTo>
                      <a:pt x="9920466" y="4282948"/>
                    </a:lnTo>
                    <a:lnTo>
                      <a:pt x="9914507" y="4275582"/>
                    </a:lnTo>
                    <a:lnTo>
                      <a:pt x="7753426" y="4825111"/>
                    </a:lnTo>
                    <a:close/>
                    <a:moveTo>
                      <a:pt x="7753426" y="2136648"/>
                    </a:moveTo>
                    <a:lnTo>
                      <a:pt x="7753426" y="2324735"/>
                    </a:lnTo>
                    <a:lnTo>
                      <a:pt x="9649168" y="2806827"/>
                    </a:lnTo>
                    <a:lnTo>
                      <a:pt x="7753426" y="3288919"/>
                    </a:lnTo>
                    <a:lnTo>
                      <a:pt x="7753426" y="3477006"/>
                    </a:lnTo>
                    <a:lnTo>
                      <a:pt x="7759386" y="3484372"/>
                    </a:lnTo>
                    <a:lnTo>
                      <a:pt x="9920466" y="2934843"/>
                    </a:lnTo>
                    <a:lnTo>
                      <a:pt x="9920466" y="2678938"/>
                    </a:lnTo>
                    <a:lnTo>
                      <a:pt x="7759386" y="2129409"/>
                    </a:lnTo>
                    <a:lnTo>
                      <a:pt x="7753426" y="2136648"/>
                    </a:lnTo>
                    <a:close/>
                    <a:moveTo>
                      <a:pt x="3876594" y="2136648"/>
                    </a:moveTo>
                    <a:lnTo>
                      <a:pt x="3876594" y="2324735"/>
                    </a:lnTo>
                    <a:lnTo>
                      <a:pt x="5772576" y="2806827"/>
                    </a:lnTo>
                    <a:lnTo>
                      <a:pt x="3876594" y="3288919"/>
                    </a:lnTo>
                    <a:lnTo>
                      <a:pt x="3876594" y="3477006"/>
                    </a:lnTo>
                    <a:lnTo>
                      <a:pt x="3882792" y="3484372"/>
                    </a:lnTo>
                    <a:lnTo>
                      <a:pt x="6043872" y="2934843"/>
                    </a:lnTo>
                    <a:lnTo>
                      <a:pt x="6043872" y="2678938"/>
                    </a:lnTo>
                    <a:lnTo>
                      <a:pt x="3882792" y="2129409"/>
                    </a:lnTo>
                    <a:lnTo>
                      <a:pt x="3876594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895982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6199" y="3484372"/>
                    </a:lnTo>
                    <a:lnTo>
                      <a:pt x="2167279" y="2934843"/>
                    </a:lnTo>
                    <a:lnTo>
                      <a:pt x="2167279" y="2678938"/>
                    </a:lnTo>
                    <a:lnTo>
                      <a:pt x="6199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2B2B2B">
                  <a:alpha val="3922"/>
                </a:srgbClr>
              </a:solid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5063015" y="0"/>
              <a:ext cx="5063015" cy="2775991"/>
              <a:chOff x="0" y="0"/>
              <a:chExt cx="6350000" cy="6535547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1002941" y="450723"/>
                <a:ext cx="9920466" cy="5630545"/>
              </a:xfrm>
              <a:custGeom>
                <a:avLst/>
                <a:gdLst/>
                <a:ahLst/>
                <a:cxnLst/>
                <a:rect r="r" b="b" t="t" l="l"/>
                <a:pathLst>
                  <a:path h="5630545" w="9920466">
                    <a:moveTo>
                      <a:pt x="2161081" y="0"/>
                    </a:moveTo>
                    <a:lnTo>
                      <a:pt x="2167279" y="7366"/>
                    </a:lnTo>
                    <a:lnTo>
                      <a:pt x="2167279" y="195453"/>
                    </a:lnTo>
                    <a:lnTo>
                      <a:pt x="271298" y="677545"/>
                    </a:lnTo>
                    <a:lnTo>
                      <a:pt x="2167279" y="1159637"/>
                    </a:lnTo>
                    <a:lnTo>
                      <a:pt x="2167279" y="1347724"/>
                    </a:lnTo>
                    <a:lnTo>
                      <a:pt x="2161081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2161081" y="0"/>
                    </a:lnTo>
                    <a:close/>
                    <a:moveTo>
                      <a:pt x="3876594" y="549529"/>
                    </a:moveTo>
                    <a:lnTo>
                      <a:pt x="3876594" y="805561"/>
                    </a:lnTo>
                    <a:lnTo>
                      <a:pt x="6037674" y="1355090"/>
                    </a:lnTo>
                    <a:lnTo>
                      <a:pt x="6043872" y="1347724"/>
                    </a:lnTo>
                    <a:lnTo>
                      <a:pt x="6043872" y="1159637"/>
                    </a:lnTo>
                    <a:lnTo>
                      <a:pt x="4147891" y="677545"/>
                    </a:lnTo>
                    <a:lnTo>
                      <a:pt x="6043872" y="195453"/>
                    </a:lnTo>
                    <a:lnTo>
                      <a:pt x="6043872" y="7366"/>
                    </a:lnTo>
                    <a:lnTo>
                      <a:pt x="6037674" y="0"/>
                    </a:lnTo>
                    <a:lnTo>
                      <a:pt x="3876594" y="549529"/>
                    </a:lnTo>
                    <a:close/>
                    <a:moveTo>
                      <a:pt x="9920467" y="7366"/>
                    </a:moveTo>
                    <a:lnTo>
                      <a:pt x="9914507" y="0"/>
                    </a:lnTo>
                    <a:lnTo>
                      <a:pt x="7753426" y="549529"/>
                    </a:lnTo>
                    <a:lnTo>
                      <a:pt x="7753426" y="805561"/>
                    </a:lnTo>
                    <a:lnTo>
                      <a:pt x="9914507" y="1355090"/>
                    </a:lnTo>
                    <a:lnTo>
                      <a:pt x="9920466" y="1347724"/>
                    </a:lnTo>
                    <a:lnTo>
                      <a:pt x="9920466" y="1159637"/>
                    </a:lnTo>
                    <a:lnTo>
                      <a:pt x="8024485" y="677545"/>
                    </a:lnTo>
                    <a:lnTo>
                      <a:pt x="9920466" y="195453"/>
                    </a:lnTo>
                    <a:lnTo>
                      <a:pt x="9920466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2161081" y="5630545"/>
                    </a:lnTo>
                    <a:lnTo>
                      <a:pt x="2167279" y="5623306"/>
                    </a:lnTo>
                    <a:lnTo>
                      <a:pt x="2167279" y="5435219"/>
                    </a:lnTo>
                    <a:lnTo>
                      <a:pt x="271298" y="4953127"/>
                    </a:lnTo>
                    <a:lnTo>
                      <a:pt x="2167279" y="4471035"/>
                    </a:lnTo>
                    <a:lnTo>
                      <a:pt x="2167279" y="4282948"/>
                    </a:lnTo>
                    <a:lnTo>
                      <a:pt x="2161081" y="4275582"/>
                    </a:lnTo>
                    <a:lnTo>
                      <a:pt x="0" y="4825111"/>
                    </a:lnTo>
                    <a:close/>
                    <a:moveTo>
                      <a:pt x="3876594" y="4825111"/>
                    </a:moveTo>
                    <a:lnTo>
                      <a:pt x="3876594" y="5081016"/>
                    </a:lnTo>
                    <a:lnTo>
                      <a:pt x="6037674" y="5630545"/>
                    </a:lnTo>
                    <a:lnTo>
                      <a:pt x="6043872" y="5623306"/>
                    </a:lnTo>
                    <a:lnTo>
                      <a:pt x="6043872" y="5435219"/>
                    </a:lnTo>
                    <a:lnTo>
                      <a:pt x="4147891" y="4953127"/>
                    </a:lnTo>
                    <a:lnTo>
                      <a:pt x="6043872" y="4471035"/>
                    </a:lnTo>
                    <a:lnTo>
                      <a:pt x="6043872" y="4282948"/>
                    </a:lnTo>
                    <a:lnTo>
                      <a:pt x="6037674" y="4275582"/>
                    </a:lnTo>
                    <a:lnTo>
                      <a:pt x="3876594" y="4825111"/>
                    </a:lnTo>
                    <a:close/>
                    <a:moveTo>
                      <a:pt x="7753426" y="4825111"/>
                    </a:moveTo>
                    <a:lnTo>
                      <a:pt x="7753426" y="5081016"/>
                    </a:lnTo>
                    <a:lnTo>
                      <a:pt x="9914507" y="5630545"/>
                    </a:lnTo>
                    <a:lnTo>
                      <a:pt x="9920466" y="5623306"/>
                    </a:lnTo>
                    <a:lnTo>
                      <a:pt x="9920466" y="5435219"/>
                    </a:lnTo>
                    <a:lnTo>
                      <a:pt x="8024485" y="4953127"/>
                    </a:lnTo>
                    <a:lnTo>
                      <a:pt x="9920466" y="4471035"/>
                    </a:lnTo>
                    <a:lnTo>
                      <a:pt x="9920466" y="4282948"/>
                    </a:lnTo>
                    <a:lnTo>
                      <a:pt x="9914507" y="4275582"/>
                    </a:lnTo>
                    <a:lnTo>
                      <a:pt x="7753426" y="4825111"/>
                    </a:lnTo>
                    <a:close/>
                    <a:moveTo>
                      <a:pt x="7753426" y="2136648"/>
                    </a:moveTo>
                    <a:lnTo>
                      <a:pt x="7753426" y="2324735"/>
                    </a:lnTo>
                    <a:lnTo>
                      <a:pt x="9649168" y="2806827"/>
                    </a:lnTo>
                    <a:lnTo>
                      <a:pt x="7753426" y="3288919"/>
                    </a:lnTo>
                    <a:lnTo>
                      <a:pt x="7753426" y="3477006"/>
                    </a:lnTo>
                    <a:lnTo>
                      <a:pt x="7759386" y="3484372"/>
                    </a:lnTo>
                    <a:lnTo>
                      <a:pt x="9920466" y="2934843"/>
                    </a:lnTo>
                    <a:lnTo>
                      <a:pt x="9920466" y="2678938"/>
                    </a:lnTo>
                    <a:lnTo>
                      <a:pt x="7759386" y="2129409"/>
                    </a:lnTo>
                    <a:lnTo>
                      <a:pt x="7753426" y="2136648"/>
                    </a:lnTo>
                    <a:close/>
                    <a:moveTo>
                      <a:pt x="3876594" y="2136648"/>
                    </a:moveTo>
                    <a:lnTo>
                      <a:pt x="3876594" y="2324735"/>
                    </a:lnTo>
                    <a:lnTo>
                      <a:pt x="5772576" y="2806827"/>
                    </a:lnTo>
                    <a:lnTo>
                      <a:pt x="3876594" y="3288919"/>
                    </a:lnTo>
                    <a:lnTo>
                      <a:pt x="3876594" y="3477006"/>
                    </a:lnTo>
                    <a:lnTo>
                      <a:pt x="3882792" y="3484372"/>
                    </a:lnTo>
                    <a:lnTo>
                      <a:pt x="6043872" y="2934843"/>
                    </a:lnTo>
                    <a:lnTo>
                      <a:pt x="6043872" y="2678938"/>
                    </a:lnTo>
                    <a:lnTo>
                      <a:pt x="3882792" y="2129409"/>
                    </a:lnTo>
                    <a:lnTo>
                      <a:pt x="3876594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895982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6199" y="3484372"/>
                    </a:lnTo>
                    <a:lnTo>
                      <a:pt x="2167279" y="2934843"/>
                    </a:lnTo>
                    <a:lnTo>
                      <a:pt x="2167279" y="2678938"/>
                    </a:lnTo>
                    <a:lnTo>
                      <a:pt x="6199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2B2B2B">
                  <a:alpha val="3922"/>
                </a:srgbClr>
              </a:solid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0126031" y="0"/>
              <a:ext cx="5063015" cy="2775991"/>
              <a:chOff x="0" y="0"/>
              <a:chExt cx="6350000" cy="653554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1002941" y="450723"/>
                <a:ext cx="9920466" cy="5630545"/>
              </a:xfrm>
              <a:custGeom>
                <a:avLst/>
                <a:gdLst/>
                <a:ahLst/>
                <a:cxnLst/>
                <a:rect r="r" b="b" t="t" l="l"/>
                <a:pathLst>
                  <a:path h="5630545" w="9920466">
                    <a:moveTo>
                      <a:pt x="2161081" y="0"/>
                    </a:moveTo>
                    <a:lnTo>
                      <a:pt x="2167279" y="7366"/>
                    </a:lnTo>
                    <a:lnTo>
                      <a:pt x="2167279" y="195453"/>
                    </a:lnTo>
                    <a:lnTo>
                      <a:pt x="271298" y="677545"/>
                    </a:lnTo>
                    <a:lnTo>
                      <a:pt x="2167279" y="1159637"/>
                    </a:lnTo>
                    <a:lnTo>
                      <a:pt x="2167279" y="1347724"/>
                    </a:lnTo>
                    <a:lnTo>
                      <a:pt x="2161081" y="1355090"/>
                    </a:lnTo>
                    <a:lnTo>
                      <a:pt x="0" y="805561"/>
                    </a:lnTo>
                    <a:lnTo>
                      <a:pt x="0" y="549529"/>
                    </a:lnTo>
                    <a:lnTo>
                      <a:pt x="2161081" y="0"/>
                    </a:lnTo>
                    <a:close/>
                    <a:moveTo>
                      <a:pt x="3876594" y="549529"/>
                    </a:moveTo>
                    <a:lnTo>
                      <a:pt x="3876594" y="805561"/>
                    </a:lnTo>
                    <a:lnTo>
                      <a:pt x="6037674" y="1355090"/>
                    </a:lnTo>
                    <a:lnTo>
                      <a:pt x="6043872" y="1347724"/>
                    </a:lnTo>
                    <a:lnTo>
                      <a:pt x="6043872" y="1159637"/>
                    </a:lnTo>
                    <a:lnTo>
                      <a:pt x="4147891" y="677545"/>
                    </a:lnTo>
                    <a:lnTo>
                      <a:pt x="6043872" y="195453"/>
                    </a:lnTo>
                    <a:lnTo>
                      <a:pt x="6043872" y="7366"/>
                    </a:lnTo>
                    <a:lnTo>
                      <a:pt x="6037674" y="0"/>
                    </a:lnTo>
                    <a:lnTo>
                      <a:pt x="3876594" y="549529"/>
                    </a:lnTo>
                    <a:close/>
                    <a:moveTo>
                      <a:pt x="9920467" y="7366"/>
                    </a:moveTo>
                    <a:lnTo>
                      <a:pt x="9914507" y="0"/>
                    </a:lnTo>
                    <a:lnTo>
                      <a:pt x="7753426" y="549529"/>
                    </a:lnTo>
                    <a:lnTo>
                      <a:pt x="7753426" y="805561"/>
                    </a:lnTo>
                    <a:lnTo>
                      <a:pt x="9914507" y="1355090"/>
                    </a:lnTo>
                    <a:lnTo>
                      <a:pt x="9920466" y="1347724"/>
                    </a:lnTo>
                    <a:lnTo>
                      <a:pt x="9920466" y="1159637"/>
                    </a:lnTo>
                    <a:lnTo>
                      <a:pt x="8024485" y="677545"/>
                    </a:lnTo>
                    <a:lnTo>
                      <a:pt x="9920466" y="195453"/>
                    </a:lnTo>
                    <a:lnTo>
                      <a:pt x="9920466" y="7366"/>
                    </a:lnTo>
                    <a:close/>
                    <a:moveTo>
                      <a:pt x="0" y="4825111"/>
                    </a:moveTo>
                    <a:lnTo>
                      <a:pt x="0" y="5081016"/>
                    </a:lnTo>
                    <a:lnTo>
                      <a:pt x="2161081" y="5630545"/>
                    </a:lnTo>
                    <a:lnTo>
                      <a:pt x="2167279" y="5623306"/>
                    </a:lnTo>
                    <a:lnTo>
                      <a:pt x="2167279" y="5435219"/>
                    </a:lnTo>
                    <a:lnTo>
                      <a:pt x="271298" y="4953127"/>
                    </a:lnTo>
                    <a:lnTo>
                      <a:pt x="2167279" y="4471035"/>
                    </a:lnTo>
                    <a:lnTo>
                      <a:pt x="2167279" y="4282948"/>
                    </a:lnTo>
                    <a:lnTo>
                      <a:pt x="2161081" y="4275582"/>
                    </a:lnTo>
                    <a:lnTo>
                      <a:pt x="0" y="4825111"/>
                    </a:lnTo>
                    <a:close/>
                    <a:moveTo>
                      <a:pt x="3876594" y="4825111"/>
                    </a:moveTo>
                    <a:lnTo>
                      <a:pt x="3876594" y="5081016"/>
                    </a:lnTo>
                    <a:lnTo>
                      <a:pt x="6037674" y="5630545"/>
                    </a:lnTo>
                    <a:lnTo>
                      <a:pt x="6043872" y="5623306"/>
                    </a:lnTo>
                    <a:lnTo>
                      <a:pt x="6043872" y="5435219"/>
                    </a:lnTo>
                    <a:lnTo>
                      <a:pt x="4147891" y="4953127"/>
                    </a:lnTo>
                    <a:lnTo>
                      <a:pt x="6043872" y="4471035"/>
                    </a:lnTo>
                    <a:lnTo>
                      <a:pt x="6043872" y="4282948"/>
                    </a:lnTo>
                    <a:lnTo>
                      <a:pt x="6037674" y="4275582"/>
                    </a:lnTo>
                    <a:lnTo>
                      <a:pt x="3876594" y="4825111"/>
                    </a:lnTo>
                    <a:close/>
                    <a:moveTo>
                      <a:pt x="7753426" y="4825111"/>
                    </a:moveTo>
                    <a:lnTo>
                      <a:pt x="7753426" y="5081016"/>
                    </a:lnTo>
                    <a:lnTo>
                      <a:pt x="9914507" y="5630545"/>
                    </a:lnTo>
                    <a:lnTo>
                      <a:pt x="9920466" y="5623306"/>
                    </a:lnTo>
                    <a:lnTo>
                      <a:pt x="9920466" y="5435219"/>
                    </a:lnTo>
                    <a:lnTo>
                      <a:pt x="8024485" y="4953127"/>
                    </a:lnTo>
                    <a:lnTo>
                      <a:pt x="9920466" y="4471035"/>
                    </a:lnTo>
                    <a:lnTo>
                      <a:pt x="9920466" y="4282948"/>
                    </a:lnTo>
                    <a:lnTo>
                      <a:pt x="9914507" y="4275582"/>
                    </a:lnTo>
                    <a:lnTo>
                      <a:pt x="7753426" y="4825111"/>
                    </a:lnTo>
                    <a:close/>
                    <a:moveTo>
                      <a:pt x="7753426" y="2136648"/>
                    </a:moveTo>
                    <a:lnTo>
                      <a:pt x="7753426" y="2324735"/>
                    </a:lnTo>
                    <a:lnTo>
                      <a:pt x="9649168" y="2806827"/>
                    </a:lnTo>
                    <a:lnTo>
                      <a:pt x="7753426" y="3288919"/>
                    </a:lnTo>
                    <a:lnTo>
                      <a:pt x="7753426" y="3477006"/>
                    </a:lnTo>
                    <a:lnTo>
                      <a:pt x="7759386" y="3484372"/>
                    </a:lnTo>
                    <a:lnTo>
                      <a:pt x="9920466" y="2934843"/>
                    </a:lnTo>
                    <a:lnTo>
                      <a:pt x="9920466" y="2678938"/>
                    </a:lnTo>
                    <a:lnTo>
                      <a:pt x="7759386" y="2129409"/>
                    </a:lnTo>
                    <a:lnTo>
                      <a:pt x="7753426" y="2136648"/>
                    </a:lnTo>
                    <a:close/>
                    <a:moveTo>
                      <a:pt x="3876594" y="2136648"/>
                    </a:moveTo>
                    <a:lnTo>
                      <a:pt x="3876594" y="2324735"/>
                    </a:lnTo>
                    <a:lnTo>
                      <a:pt x="5772576" y="2806827"/>
                    </a:lnTo>
                    <a:lnTo>
                      <a:pt x="3876594" y="3288919"/>
                    </a:lnTo>
                    <a:lnTo>
                      <a:pt x="3876594" y="3477006"/>
                    </a:lnTo>
                    <a:lnTo>
                      <a:pt x="3882792" y="3484372"/>
                    </a:lnTo>
                    <a:lnTo>
                      <a:pt x="6043872" y="2934843"/>
                    </a:lnTo>
                    <a:lnTo>
                      <a:pt x="6043872" y="2678938"/>
                    </a:lnTo>
                    <a:lnTo>
                      <a:pt x="3882792" y="2129409"/>
                    </a:lnTo>
                    <a:lnTo>
                      <a:pt x="3876594" y="2136648"/>
                    </a:lnTo>
                    <a:close/>
                    <a:moveTo>
                      <a:pt x="0" y="2136648"/>
                    </a:moveTo>
                    <a:lnTo>
                      <a:pt x="0" y="2324735"/>
                    </a:lnTo>
                    <a:lnTo>
                      <a:pt x="1895982" y="2806827"/>
                    </a:lnTo>
                    <a:lnTo>
                      <a:pt x="0" y="3288919"/>
                    </a:lnTo>
                    <a:lnTo>
                      <a:pt x="0" y="3477006"/>
                    </a:lnTo>
                    <a:lnTo>
                      <a:pt x="6199" y="3484372"/>
                    </a:lnTo>
                    <a:lnTo>
                      <a:pt x="2167279" y="2934843"/>
                    </a:lnTo>
                    <a:lnTo>
                      <a:pt x="2167279" y="2678938"/>
                    </a:lnTo>
                    <a:lnTo>
                      <a:pt x="6199" y="2129409"/>
                    </a:lnTo>
                    <a:lnTo>
                      <a:pt x="0" y="2136648"/>
                    </a:lnTo>
                    <a:close/>
                  </a:path>
                </a:pathLst>
              </a:custGeom>
              <a:solidFill>
                <a:srgbClr val="2B2B2B">
                  <a:alpha val="3922"/>
                </a:srgbClr>
              </a:solidFill>
            </p:spPr>
          </p:sp>
        </p:grpSp>
      </p:grpSp>
      <p:sp>
        <p:nvSpPr>
          <p:cNvPr name="AutoShape 9" id="9"/>
          <p:cNvSpPr/>
          <p:nvPr/>
        </p:nvSpPr>
        <p:spPr>
          <a:xfrm flipV="true">
            <a:off x="13620750" y="1028700"/>
            <a:ext cx="0" cy="8229600"/>
          </a:xfrm>
          <a:prstGeom prst="line">
            <a:avLst/>
          </a:prstGeom>
          <a:ln cap="flat" w="9525">
            <a:solidFill>
              <a:srgbClr val="2B2B2B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>
            <a:hlinkClick r:id="rId4" action="ppaction://hlinksldjump"/>
          </p:cNvPr>
          <p:cNvSpPr/>
          <p:nvPr/>
        </p:nvSpPr>
        <p:spPr>
          <a:xfrm flipH="false" flipV="false" rot="-10800000">
            <a:off x="1031203" y="9258300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>
            <a:hlinkClick r:id="rId5" action="ppaction://hlinksldjump"/>
          </p:cNvPr>
          <p:cNvSpPr/>
          <p:nvPr/>
        </p:nvSpPr>
        <p:spPr>
          <a:xfrm flipH="false" flipV="false" rot="0">
            <a:off x="11882306" y="9258896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0"/>
                </a:lnTo>
                <a:lnTo>
                  <a:pt x="0" y="2865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15988" y="0"/>
            <a:ext cx="4672012" cy="10287000"/>
          </a:xfrm>
          <a:custGeom>
            <a:avLst/>
            <a:gdLst/>
            <a:ahLst/>
            <a:cxnLst/>
            <a:rect r="r" b="b" t="t" l="l"/>
            <a:pathLst>
              <a:path h="10287000" w="4672012">
                <a:moveTo>
                  <a:pt x="0" y="0"/>
                </a:moveTo>
                <a:lnTo>
                  <a:pt x="4672012" y="0"/>
                </a:lnTo>
                <a:lnTo>
                  <a:pt x="467201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095375"/>
            <a:ext cx="5224762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250"/>
              </a:lnSpc>
            </a:pPr>
            <a:r>
              <a:rPr lang="en-US" sz="7500">
                <a:solidFill>
                  <a:srgbClr val="2B2B2B"/>
                </a:solidFill>
                <a:latin typeface="Didact Gothic"/>
              </a:rPr>
              <a:t>Objetivos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2692365"/>
            <a:ext cx="11394287" cy="36278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Dominar o ambiente de desenvolvimento e SVM.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Problematização conforme os dados colhidos.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Solução.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Explorar funções de modelagem de dados.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Explorar com percentual de base de testes.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Exibir dados em gráficos utilizando alguma biblioteca de exibição de dados.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Com base no dataset escolhido, aplicar ao modelo os algoritmos SVC, KNN e Árvore. </a:t>
            </a:r>
          </a:p>
          <a:p>
            <a:pPr algn="just" marL="453388" indent="-226694" lvl="1">
              <a:lnSpc>
                <a:spcPts val="3653"/>
              </a:lnSpc>
              <a:buFont typeface="Arial"/>
              <a:buChar char="•"/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Avaliar a diferença da Acurácia entre os percentuais de testes.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1989">
            <a:off x="2105522" y="5138737"/>
            <a:ext cx="8229601" cy="0"/>
          </a:xfrm>
          <a:prstGeom prst="line">
            <a:avLst/>
          </a:prstGeom>
          <a:ln cap="flat" w="9525">
            <a:solidFill>
              <a:srgbClr val="2B2B2B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-5400000">
            <a:off x="7950496" y="5138738"/>
            <a:ext cx="8229600" cy="0"/>
          </a:xfrm>
          <a:prstGeom prst="line">
            <a:avLst/>
          </a:prstGeom>
          <a:ln cap="flat" w="9525">
            <a:solidFill>
              <a:srgbClr val="2B2B2B">
                <a:alpha val="29804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2903268" y="2455088"/>
            <a:ext cx="798055" cy="1406829"/>
          </a:xfrm>
          <a:custGeom>
            <a:avLst/>
            <a:gdLst/>
            <a:ahLst/>
            <a:cxnLst/>
            <a:rect r="r" b="b" t="t" l="l"/>
            <a:pathLst>
              <a:path h="1406829" w="798055">
                <a:moveTo>
                  <a:pt x="0" y="0"/>
                </a:moveTo>
                <a:lnTo>
                  <a:pt x="798055" y="0"/>
                </a:lnTo>
                <a:lnTo>
                  <a:pt x="798055" y="1406829"/>
                </a:lnTo>
                <a:lnTo>
                  <a:pt x="0" y="14068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723885" y="2514608"/>
            <a:ext cx="840231" cy="1347309"/>
          </a:xfrm>
          <a:custGeom>
            <a:avLst/>
            <a:gdLst/>
            <a:ahLst/>
            <a:cxnLst/>
            <a:rect r="r" b="b" t="t" l="l"/>
            <a:pathLst>
              <a:path h="1347309" w="840231">
                <a:moveTo>
                  <a:pt x="0" y="0"/>
                </a:moveTo>
                <a:lnTo>
                  <a:pt x="840230" y="0"/>
                </a:lnTo>
                <a:lnTo>
                  <a:pt x="840230" y="1347309"/>
                </a:lnTo>
                <a:lnTo>
                  <a:pt x="0" y="13473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>
            <a:hlinkClick r:id="rId8" action="ppaction://hlinksldjump"/>
          </p:cNvPr>
          <p:cNvSpPr/>
          <p:nvPr/>
        </p:nvSpPr>
        <p:spPr>
          <a:xfrm flipH="false" flipV="false" rot="0">
            <a:off x="16718619" y="8989695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267666" y="2691501"/>
            <a:ext cx="1445601" cy="993522"/>
          </a:xfrm>
          <a:custGeom>
            <a:avLst/>
            <a:gdLst/>
            <a:ahLst/>
            <a:cxnLst/>
            <a:rect r="r" b="b" t="t" l="l"/>
            <a:pathLst>
              <a:path h="993522" w="1445601">
                <a:moveTo>
                  <a:pt x="0" y="0"/>
                </a:moveTo>
                <a:lnTo>
                  <a:pt x="1445601" y="0"/>
                </a:lnTo>
                <a:lnTo>
                  <a:pt x="1445601" y="993522"/>
                </a:lnTo>
                <a:lnTo>
                  <a:pt x="0" y="9935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9587" y="4156074"/>
            <a:ext cx="454541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3500">
                <a:solidFill>
                  <a:srgbClr val="2B2B2B"/>
                </a:solidFill>
                <a:latin typeface="Didact Gothic"/>
              </a:rPr>
              <a:t>Dataset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587" y="5343788"/>
            <a:ext cx="4545417" cy="171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Os dados foram coletados a partir de transações online registradas por uma Fintech sediada nos Estados Unidos durante o período de 21/06/2020 a 28/06/2020. Fonte: Kaggle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9587" y="4645025"/>
            <a:ext cx="4545417" cy="24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800">
                <a:solidFill>
                  <a:srgbClr val="2B2B2B"/>
                </a:solidFill>
                <a:latin typeface="Didact Gothic"/>
              </a:rPr>
              <a:t>Conjunto de dados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71291" y="4156074"/>
            <a:ext cx="454541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3500">
                <a:solidFill>
                  <a:srgbClr val="2B2B2B"/>
                </a:solidFill>
                <a:latin typeface="Didact Gothic"/>
              </a:rPr>
              <a:t>Google Colab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71291" y="4645025"/>
            <a:ext cx="4545417" cy="24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800">
                <a:solidFill>
                  <a:srgbClr val="2B2B2B"/>
                </a:solidFill>
                <a:latin typeface="Didact Gothic"/>
              </a:rPr>
              <a:t>Ambiente de desenvolvimento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871291" y="5343788"/>
            <a:ext cx="4545417" cy="2402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Google Colab É um ambiente de notebooks que permite a criação de documentos interativos contendo códigos, textos formatados, imagens, gráficos e equações matemáticas. Sendo executado na nuvem do Google, não requer configuração.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717758" y="4156074"/>
            <a:ext cx="4545417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00"/>
              </a:lnSpc>
            </a:pPr>
            <a:r>
              <a:rPr lang="en-US" sz="3500">
                <a:solidFill>
                  <a:srgbClr val="2B2B2B"/>
                </a:solidFill>
                <a:latin typeface="Didact Gothic"/>
              </a:rPr>
              <a:t>SVM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717758" y="4645025"/>
            <a:ext cx="4545417" cy="245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00"/>
              </a:lnSpc>
            </a:pPr>
            <a:r>
              <a:rPr lang="en-US" sz="1800">
                <a:solidFill>
                  <a:srgbClr val="2B2B2B"/>
                </a:solidFill>
                <a:latin typeface="Didact Gothic"/>
              </a:rPr>
              <a:t>Support Vector Machine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17758" y="5343788"/>
            <a:ext cx="4545417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SVM É um algoritmo de aprendizado de máquina supervisionado que pode ser usado para desafios de classificação ou regressão. Seu foco principal é no treinamento e classificação de um dataset.</a:t>
            </a:r>
          </a:p>
        </p:txBody>
      </p:sp>
      <p:sp>
        <p:nvSpPr>
          <p:cNvPr name="Freeform 17" id="17">
            <a:hlinkClick r:id="rId13" action="ppaction://hlinksldjump"/>
          </p:cNvPr>
          <p:cNvSpPr/>
          <p:nvPr/>
        </p:nvSpPr>
        <p:spPr>
          <a:xfrm flipH="false" flipV="false" rot="-10800000">
            <a:off x="1029587" y="8971739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3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3511360"/>
          <a:ext cx="16202025" cy="5257800"/>
        </p:xfrm>
        <a:graphic>
          <a:graphicData uri="http://schemas.openxmlformats.org/drawingml/2006/table">
            <a:tbl>
              <a:tblPr/>
              <a:tblGrid>
                <a:gridCol w="5758673"/>
                <a:gridCol w="10443352"/>
              </a:tblGrid>
              <a:tr h="18702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2B2B2B"/>
                          </a:solidFill>
                          <a:latin typeface="Didact Gothic"/>
                        </a:rPr>
                        <a:t>Pandas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Pandas é uma biblioteca de Python amplamente utilizada para manipulação e análise de dados de forma eficiente.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 Com ela podemos ler e escrever dados em vários formatos, realiza operações de limpeza, transformação e agregação de dados.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870288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2B2B2B"/>
                          </a:solidFill>
                          <a:latin typeface="Didact Gothic"/>
                        </a:rPr>
                        <a:t>Numpy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Fundamental para computação numérica, fornece estruturas de dados eficientes para armazenar e manipular arrays multidimensionais.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I</a:t>
                      </a: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nclui funções para operações matemáticas avançadas em arrays, como álgebra linear, transformada de Fourier, geração de números aleatórios, entre outras.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  <a:tr h="151722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7000"/>
                        </a:lnSpc>
                        <a:defRPr/>
                      </a:pPr>
                      <a:r>
                        <a:rPr lang="en-US" sz="5000">
                          <a:solidFill>
                            <a:srgbClr val="2B2B2B"/>
                          </a:solidFill>
                          <a:latin typeface="Didact Gothic"/>
                        </a:rPr>
                        <a:t>matplotlib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2B2B2B"/>
                          </a:solidFill>
                          <a:latin typeface="Didact Gothic"/>
                        </a:rPr>
                        <a:t>É especialmente útil para visualização dos dados complexos, oferecendo controle detalhado sobre a aparência dos gráficos.</a:t>
                      </a:r>
                      <a:endParaRPr lang="en-US" sz="1100"/>
                    </a:p>
                    <a:p>
                      <a:pPr>
                        <a:lnSpc>
                          <a:spcPts val="2800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2B2B2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4490036" y="3977994"/>
            <a:ext cx="1535904" cy="883145"/>
          </a:xfrm>
          <a:custGeom>
            <a:avLst/>
            <a:gdLst/>
            <a:ahLst/>
            <a:cxnLst/>
            <a:rect r="r" b="b" t="t" l="l"/>
            <a:pathLst>
              <a:path h="883145" w="1535904">
                <a:moveTo>
                  <a:pt x="0" y="0"/>
                </a:moveTo>
                <a:lnTo>
                  <a:pt x="1535904" y="0"/>
                </a:lnTo>
                <a:lnTo>
                  <a:pt x="1535904" y="883145"/>
                </a:lnTo>
                <a:lnTo>
                  <a:pt x="0" y="8831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49908" y="5914008"/>
            <a:ext cx="1816160" cy="996760"/>
          </a:xfrm>
          <a:custGeom>
            <a:avLst/>
            <a:gdLst/>
            <a:ahLst/>
            <a:cxnLst/>
            <a:rect r="r" b="b" t="t" l="l"/>
            <a:pathLst>
              <a:path h="996760" w="1816160">
                <a:moveTo>
                  <a:pt x="0" y="0"/>
                </a:moveTo>
                <a:lnTo>
                  <a:pt x="1816160" y="0"/>
                </a:lnTo>
                <a:lnTo>
                  <a:pt x="1816160" y="996759"/>
                </a:lnTo>
                <a:lnTo>
                  <a:pt x="0" y="996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413095" y="7836687"/>
            <a:ext cx="1752973" cy="420103"/>
          </a:xfrm>
          <a:custGeom>
            <a:avLst/>
            <a:gdLst/>
            <a:ahLst/>
            <a:cxnLst/>
            <a:rect r="r" b="b" t="t" l="l"/>
            <a:pathLst>
              <a:path h="420103" w="1752973">
                <a:moveTo>
                  <a:pt x="0" y="0"/>
                </a:moveTo>
                <a:lnTo>
                  <a:pt x="1752973" y="0"/>
                </a:lnTo>
                <a:lnTo>
                  <a:pt x="1752973" y="420102"/>
                </a:lnTo>
                <a:lnTo>
                  <a:pt x="0" y="4201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16584292" y="1169495"/>
            <a:ext cx="646433" cy="718259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302777" y="1939735"/>
            <a:ext cx="1565387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04"/>
              </a:lnSpc>
            </a:pPr>
            <a:r>
              <a:rPr lang="en-US" sz="1920">
                <a:solidFill>
                  <a:srgbClr val="2B2B2B">
                    <a:alpha val="80000"/>
                  </a:srgbClr>
                </a:solidFill>
                <a:latin typeface="Didact Gothic"/>
              </a:rPr>
              <a:t>São ferramentas fundamentais para todo programador que trabalha com Python. Bibliotecas são conjuntos de módulos que contêm funções e métodos que facilitam a execução de tarefas específicas, como gerenciamento de dados, criação de gráficos, interação com bancos de dados, entre muitas outras funcionalidades.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495273" y="788495"/>
            <a:ext cx="3297454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00"/>
              </a:lnSpc>
            </a:pPr>
            <a:r>
              <a:rPr lang="en-US" sz="5000">
                <a:solidFill>
                  <a:srgbClr val="2B2B2B">
                    <a:alpha val="80000"/>
                  </a:srgbClr>
                </a:solidFill>
                <a:latin typeface="Didact Gothic"/>
              </a:rPr>
              <a:t>Bibliotecas</a:t>
            </a:r>
          </a:p>
        </p:txBody>
      </p:sp>
      <p:sp>
        <p:nvSpPr>
          <p:cNvPr name="Freeform 9" id="9">
            <a:hlinkClick r:id="rId8" action="ppaction://hlinksldjump"/>
          </p:cNvPr>
          <p:cNvSpPr/>
          <p:nvPr/>
        </p:nvSpPr>
        <p:spPr>
          <a:xfrm flipH="false" flipV="false" rot="-10800000">
            <a:off x="1028700" y="8971739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>
            <a:hlinkClick r:id="rId9" action="ppaction://hlinksldjump"/>
          </p:cNvPr>
          <p:cNvSpPr/>
          <p:nvPr/>
        </p:nvSpPr>
        <p:spPr>
          <a:xfrm flipH="false" flipV="false" rot="0">
            <a:off x="16718619" y="8971739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3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12260164" y="4224707"/>
            <a:ext cx="6062293" cy="6062293"/>
          </a:xfrm>
          <a:custGeom>
            <a:avLst/>
            <a:gdLst/>
            <a:ahLst/>
            <a:cxnLst/>
            <a:rect r="r" b="b" t="t" l="l"/>
            <a:pathLst>
              <a:path h="6062293" w="6062293">
                <a:moveTo>
                  <a:pt x="6062292" y="0"/>
                </a:moveTo>
                <a:lnTo>
                  <a:pt x="0" y="0"/>
                </a:lnTo>
                <a:lnTo>
                  <a:pt x="0" y="6062293"/>
                </a:lnTo>
                <a:lnTo>
                  <a:pt x="6062292" y="6062293"/>
                </a:lnTo>
                <a:lnTo>
                  <a:pt x="606229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27535" y="1028700"/>
            <a:ext cx="6631765" cy="8229600"/>
            <a:chOff x="0" y="0"/>
            <a:chExt cx="8842353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28022" t="0" r="28022" b="0"/>
            <a:stretch>
              <a:fillRect/>
            </a:stretch>
          </p:blipFill>
          <p:spPr>
            <a:xfrm flipH="false" flipV="false">
              <a:off x="0" y="0"/>
              <a:ext cx="8842353" cy="10972800"/>
            </a:xfrm>
            <a:prstGeom prst="rect">
              <a:avLst/>
            </a:prstGeom>
          </p:spPr>
        </p:pic>
      </p:grpSp>
      <p:sp>
        <p:nvSpPr>
          <p:cNvPr name="AutoShape 5" id="5"/>
          <p:cNvSpPr/>
          <p:nvPr/>
        </p:nvSpPr>
        <p:spPr>
          <a:xfrm rot="0">
            <a:off x="1028700" y="9248775"/>
            <a:ext cx="7169689" cy="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>
            <a:hlinkClick r:id="rId7" action="ppaction://hlinksldjump"/>
          </p:cNvPr>
          <p:cNvSpPr/>
          <p:nvPr/>
        </p:nvSpPr>
        <p:spPr>
          <a:xfrm flipH="false" flipV="false" rot="0">
            <a:off x="7657708" y="8827511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>
            <a:hlinkClick r:id="rId8" action="ppaction://hlinksldjump"/>
          </p:cNvPr>
          <p:cNvSpPr/>
          <p:nvPr/>
        </p:nvSpPr>
        <p:spPr>
          <a:xfrm flipH="false" flipV="false" rot="-10800000">
            <a:off x="1028700" y="8827511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3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06768"/>
            <a:ext cx="7169689" cy="1153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>
                <a:solidFill>
                  <a:srgbClr val="F4F4F4"/>
                </a:solidFill>
                <a:latin typeface="Didact Gothic"/>
              </a:rPr>
              <a:t>Segundo a Associação Brasileira de Comércio Eletrônico (ABComm), um  e-comerce brasileiro de grande porte pode registrar tentativas de fraude a cada cinco segundos.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1079716"/>
            <a:ext cx="7169689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5500"/>
              </a:lnSpc>
            </a:pPr>
            <a:r>
              <a:rPr lang="en-US" sz="5000">
                <a:solidFill>
                  <a:srgbClr val="F4F4F4"/>
                </a:solidFill>
                <a:latin typeface="Didact Gothic"/>
              </a:rPr>
              <a:t>Transações Fraudulentas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484413"/>
            <a:ext cx="7169689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z="3500">
                <a:solidFill>
                  <a:srgbClr val="68BDB2"/>
                </a:solidFill>
                <a:latin typeface="Didact Gothic"/>
              </a:rPr>
              <a:t>Danos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774432"/>
            <a:ext cx="7169689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500"/>
              </a:lnSpc>
            </a:pPr>
            <a:r>
              <a:rPr lang="en-US" sz="3500">
                <a:solidFill>
                  <a:srgbClr val="68BDB2"/>
                </a:solidFill>
                <a:latin typeface="Didact Gothic"/>
              </a:rPr>
              <a:t>Como evitar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044057"/>
            <a:ext cx="7169689" cy="140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>
                <a:solidFill>
                  <a:srgbClr val="F4F4F4"/>
                </a:solidFill>
                <a:latin typeface="Didact Gothic"/>
              </a:rPr>
              <a:t>As consequências das fraudes de cartão de crédito podem incluir perda financeira para o titular, danos à sua reputação de crédito e a necessidade de passar por um processo de disputa com a instituição financeira para reverter as transações fraudulentas.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44357"/>
            <a:ext cx="7169689" cy="224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Didact Gothic Semi-Bold"/>
              </a:rPr>
              <a:t>Mantenha seus dados seguros.</a:t>
            </a:r>
          </a:p>
          <a:p>
            <a:pPr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Didact Gothic Semi-Bold"/>
              </a:rPr>
              <a:t>Use sites seguros.</a:t>
            </a:r>
          </a:p>
          <a:p>
            <a:pPr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Didact Gothic Semi-Bold"/>
              </a:rPr>
              <a:t>Proteja seu cartão físico.</a:t>
            </a:r>
          </a:p>
          <a:p>
            <a:pPr marL="431804" indent="-215902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F4F4F4"/>
                </a:solidFill>
                <a:latin typeface="Didact Gothic Semi-Bold"/>
              </a:rPr>
              <a:t>Fique atento a esquemas de phishing</a:t>
            </a:r>
          </a:p>
          <a:p>
            <a:pPr marL="690892" indent="-230297" lvl="2">
              <a:lnSpc>
                <a:spcPts val="2240"/>
              </a:lnSpc>
              <a:buFont typeface="Arial"/>
              <a:buChar char="⚬"/>
            </a:pPr>
            <a:r>
              <a:rPr lang="en-US" sz="1600">
                <a:solidFill>
                  <a:srgbClr val="F4F4F4"/>
                </a:solidFill>
                <a:latin typeface="Didact Gothic Semi-Bold"/>
              </a:rPr>
              <a:t>Os golpistas muitas vezes se passam por instituições financeiras ou empresas legítimas para enganar as pessoas a fornecerem suas informações.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43750" y="5901162"/>
            <a:ext cx="10944579" cy="10964515"/>
          </a:xfrm>
          <a:custGeom>
            <a:avLst/>
            <a:gdLst/>
            <a:ahLst/>
            <a:cxnLst/>
            <a:rect r="r" b="b" t="t" l="l"/>
            <a:pathLst>
              <a:path h="10964515" w="10944579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612640" y="9741737"/>
            <a:ext cx="9062721" cy="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>
            <a:hlinkClick r:id="rId6" action="ppaction://hlinksldjump"/>
          </p:cNvPr>
          <p:cNvSpPr/>
          <p:nvPr/>
        </p:nvSpPr>
        <p:spPr>
          <a:xfrm flipH="false" flipV="false" rot="0">
            <a:off x="13728274" y="9598457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51094" y="-6640146"/>
            <a:ext cx="10944579" cy="10964515"/>
          </a:xfrm>
          <a:custGeom>
            <a:avLst/>
            <a:gdLst/>
            <a:ahLst/>
            <a:cxnLst/>
            <a:rect r="r" b="b" t="t" l="l"/>
            <a:pathLst>
              <a:path h="10964515" w="10944579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8700" y="2066576"/>
            <a:ext cx="7001911" cy="3441617"/>
          </a:xfrm>
          <a:custGeom>
            <a:avLst/>
            <a:gdLst/>
            <a:ahLst/>
            <a:cxnLst/>
            <a:rect r="r" b="b" t="t" l="l"/>
            <a:pathLst>
              <a:path h="3441617" w="7001911">
                <a:moveTo>
                  <a:pt x="0" y="0"/>
                </a:moveTo>
                <a:lnTo>
                  <a:pt x="7001911" y="0"/>
                </a:lnTo>
                <a:lnTo>
                  <a:pt x="7001911" y="3441617"/>
                </a:lnTo>
                <a:lnTo>
                  <a:pt x="0" y="34416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5784069"/>
            <a:ext cx="7001911" cy="3474231"/>
          </a:xfrm>
          <a:custGeom>
            <a:avLst/>
            <a:gdLst/>
            <a:ahLst/>
            <a:cxnLst/>
            <a:rect r="r" b="b" t="t" l="l"/>
            <a:pathLst>
              <a:path h="3474231" w="7001911">
                <a:moveTo>
                  <a:pt x="0" y="0"/>
                </a:moveTo>
                <a:lnTo>
                  <a:pt x="7001911" y="0"/>
                </a:lnTo>
                <a:lnTo>
                  <a:pt x="7001911" y="3474231"/>
                </a:lnTo>
                <a:lnTo>
                  <a:pt x="0" y="3474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85451"/>
            <a:ext cx="162306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B2B2B">
                    <a:alpha val="80000"/>
                  </a:srgbClr>
                </a:solidFill>
                <a:latin typeface="Didact Gothic"/>
              </a:rPr>
              <a:t>Gráficos gerados a partir do dataset escolhido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2331520"/>
            <a:ext cx="7723182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00"/>
              </a:lnSpc>
            </a:pPr>
            <a:r>
              <a:rPr lang="en-US" sz="2000">
                <a:solidFill>
                  <a:srgbClr val="2B2B2B">
                    <a:alpha val="80000"/>
                  </a:srgbClr>
                </a:solidFill>
                <a:latin typeface="Didact Gothic"/>
              </a:rPr>
              <a:t>As fraudes de cartão de crédito podem ocorrer a qualquer hora do dia, mas pode haver uma percepção de que ocorrem mais frequentemente à noite por algumas razões:</a:t>
            </a:r>
          </a:p>
          <a:p>
            <a:pPr>
              <a:lnSpc>
                <a:spcPts val="2279"/>
              </a:lnSpc>
            </a:pP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"/>
              </a:rPr>
              <a:t>Menor supervisão</a:t>
            </a: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Maior atividade online</a:t>
            </a: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Menos detecção imediata</a:t>
            </a:r>
          </a:p>
          <a:p>
            <a:pPr>
              <a:lnSpc>
                <a:spcPts val="2304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8266303" y="2746388"/>
            <a:ext cx="720858" cy="2081994"/>
            <a:chOff x="0" y="0"/>
            <a:chExt cx="6350000" cy="653554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395" y="450723"/>
              <a:ext cx="1883265" cy="5630545"/>
            </a:xfrm>
            <a:custGeom>
              <a:avLst/>
              <a:gdLst/>
              <a:ahLst/>
              <a:cxnLst/>
              <a:rect r="r" b="b" t="t" l="l"/>
              <a:pathLst>
                <a:path h="5630545" w="1883265">
                  <a:moveTo>
                    <a:pt x="410251" y="0"/>
                  </a:moveTo>
                  <a:lnTo>
                    <a:pt x="411428" y="7366"/>
                  </a:lnTo>
                  <a:lnTo>
                    <a:pt x="411428" y="195453"/>
                  </a:lnTo>
                  <a:lnTo>
                    <a:pt x="51502" y="677545"/>
                  </a:lnTo>
                  <a:lnTo>
                    <a:pt x="411428" y="1159637"/>
                  </a:lnTo>
                  <a:lnTo>
                    <a:pt x="411428" y="1347724"/>
                  </a:lnTo>
                  <a:lnTo>
                    <a:pt x="410251" y="1355090"/>
                  </a:lnTo>
                  <a:lnTo>
                    <a:pt x="0" y="805561"/>
                  </a:lnTo>
                  <a:lnTo>
                    <a:pt x="0" y="549529"/>
                  </a:lnTo>
                  <a:lnTo>
                    <a:pt x="410251" y="0"/>
                  </a:lnTo>
                  <a:close/>
                  <a:moveTo>
                    <a:pt x="735918" y="549529"/>
                  </a:moveTo>
                  <a:lnTo>
                    <a:pt x="735918" y="805561"/>
                  </a:lnTo>
                  <a:lnTo>
                    <a:pt x="1146170" y="1355090"/>
                  </a:lnTo>
                  <a:lnTo>
                    <a:pt x="1147346" y="1347724"/>
                  </a:lnTo>
                  <a:lnTo>
                    <a:pt x="1147346" y="1159637"/>
                  </a:lnTo>
                  <a:lnTo>
                    <a:pt x="787420" y="677545"/>
                  </a:lnTo>
                  <a:lnTo>
                    <a:pt x="1147346" y="195453"/>
                  </a:lnTo>
                  <a:lnTo>
                    <a:pt x="1147346" y="7366"/>
                  </a:lnTo>
                  <a:lnTo>
                    <a:pt x="1146170" y="0"/>
                  </a:lnTo>
                  <a:lnTo>
                    <a:pt x="735918" y="549529"/>
                  </a:lnTo>
                  <a:close/>
                  <a:moveTo>
                    <a:pt x="1883265" y="7366"/>
                  </a:moveTo>
                  <a:lnTo>
                    <a:pt x="1882133" y="0"/>
                  </a:lnTo>
                  <a:lnTo>
                    <a:pt x="1471882" y="549529"/>
                  </a:lnTo>
                  <a:lnTo>
                    <a:pt x="1471882" y="805561"/>
                  </a:lnTo>
                  <a:lnTo>
                    <a:pt x="1882133" y="1355090"/>
                  </a:lnTo>
                  <a:lnTo>
                    <a:pt x="1883264" y="1347724"/>
                  </a:lnTo>
                  <a:lnTo>
                    <a:pt x="1883264" y="1159637"/>
                  </a:lnTo>
                  <a:lnTo>
                    <a:pt x="1523338" y="677545"/>
                  </a:lnTo>
                  <a:lnTo>
                    <a:pt x="1883264" y="195453"/>
                  </a:lnTo>
                  <a:lnTo>
                    <a:pt x="1883264" y="7366"/>
                  </a:lnTo>
                  <a:close/>
                  <a:moveTo>
                    <a:pt x="0" y="4825111"/>
                  </a:moveTo>
                  <a:lnTo>
                    <a:pt x="0" y="5081016"/>
                  </a:lnTo>
                  <a:lnTo>
                    <a:pt x="410251" y="5630545"/>
                  </a:lnTo>
                  <a:lnTo>
                    <a:pt x="411428" y="5623306"/>
                  </a:lnTo>
                  <a:lnTo>
                    <a:pt x="411428" y="5435219"/>
                  </a:lnTo>
                  <a:lnTo>
                    <a:pt x="51502" y="4953127"/>
                  </a:lnTo>
                  <a:lnTo>
                    <a:pt x="411428" y="4471035"/>
                  </a:lnTo>
                  <a:lnTo>
                    <a:pt x="411428" y="4282948"/>
                  </a:lnTo>
                  <a:lnTo>
                    <a:pt x="410251" y="4275582"/>
                  </a:lnTo>
                  <a:lnTo>
                    <a:pt x="0" y="4825111"/>
                  </a:lnTo>
                  <a:close/>
                  <a:moveTo>
                    <a:pt x="735918" y="4825111"/>
                  </a:moveTo>
                  <a:lnTo>
                    <a:pt x="735918" y="5081016"/>
                  </a:lnTo>
                  <a:lnTo>
                    <a:pt x="1146170" y="5630545"/>
                  </a:lnTo>
                  <a:lnTo>
                    <a:pt x="1147346" y="5623306"/>
                  </a:lnTo>
                  <a:lnTo>
                    <a:pt x="1147346" y="5435219"/>
                  </a:lnTo>
                  <a:lnTo>
                    <a:pt x="787420" y="4953127"/>
                  </a:lnTo>
                  <a:lnTo>
                    <a:pt x="1147346" y="4471035"/>
                  </a:lnTo>
                  <a:lnTo>
                    <a:pt x="1147346" y="4282948"/>
                  </a:lnTo>
                  <a:lnTo>
                    <a:pt x="1146170" y="4275582"/>
                  </a:lnTo>
                  <a:lnTo>
                    <a:pt x="735918" y="4825111"/>
                  </a:lnTo>
                  <a:close/>
                  <a:moveTo>
                    <a:pt x="1471882" y="4825111"/>
                  </a:moveTo>
                  <a:lnTo>
                    <a:pt x="1471882" y="5081016"/>
                  </a:lnTo>
                  <a:lnTo>
                    <a:pt x="1882133" y="5630545"/>
                  </a:lnTo>
                  <a:lnTo>
                    <a:pt x="1883264" y="5623306"/>
                  </a:lnTo>
                  <a:lnTo>
                    <a:pt x="1883264" y="5435219"/>
                  </a:lnTo>
                  <a:lnTo>
                    <a:pt x="1523338" y="4953127"/>
                  </a:lnTo>
                  <a:lnTo>
                    <a:pt x="1883264" y="4471035"/>
                  </a:lnTo>
                  <a:lnTo>
                    <a:pt x="1883264" y="4282948"/>
                  </a:lnTo>
                  <a:lnTo>
                    <a:pt x="1882133" y="4275582"/>
                  </a:lnTo>
                  <a:lnTo>
                    <a:pt x="1471882" y="4825111"/>
                  </a:lnTo>
                  <a:close/>
                  <a:moveTo>
                    <a:pt x="1471882" y="2136648"/>
                  </a:moveTo>
                  <a:lnTo>
                    <a:pt x="1471882" y="2324735"/>
                  </a:lnTo>
                  <a:lnTo>
                    <a:pt x="1831762" y="2806827"/>
                  </a:lnTo>
                  <a:lnTo>
                    <a:pt x="1471882" y="3288919"/>
                  </a:lnTo>
                  <a:lnTo>
                    <a:pt x="1471882" y="3477006"/>
                  </a:lnTo>
                  <a:lnTo>
                    <a:pt x="1473013" y="3484372"/>
                  </a:lnTo>
                  <a:lnTo>
                    <a:pt x="1883264" y="2934843"/>
                  </a:lnTo>
                  <a:lnTo>
                    <a:pt x="1883264" y="2678938"/>
                  </a:lnTo>
                  <a:lnTo>
                    <a:pt x="1473013" y="2129409"/>
                  </a:lnTo>
                  <a:lnTo>
                    <a:pt x="1471882" y="2136648"/>
                  </a:lnTo>
                  <a:close/>
                  <a:moveTo>
                    <a:pt x="735918" y="2136648"/>
                  </a:moveTo>
                  <a:lnTo>
                    <a:pt x="735918" y="2324735"/>
                  </a:lnTo>
                  <a:lnTo>
                    <a:pt x="1095844" y="2806827"/>
                  </a:lnTo>
                  <a:lnTo>
                    <a:pt x="735918" y="3288919"/>
                  </a:lnTo>
                  <a:lnTo>
                    <a:pt x="735918" y="3477006"/>
                  </a:lnTo>
                  <a:lnTo>
                    <a:pt x="737095" y="3484372"/>
                  </a:lnTo>
                  <a:lnTo>
                    <a:pt x="1147346" y="2934843"/>
                  </a:lnTo>
                  <a:lnTo>
                    <a:pt x="1147346" y="2678938"/>
                  </a:lnTo>
                  <a:lnTo>
                    <a:pt x="737095" y="2129409"/>
                  </a:lnTo>
                  <a:lnTo>
                    <a:pt x="735918" y="2136648"/>
                  </a:lnTo>
                  <a:close/>
                  <a:moveTo>
                    <a:pt x="0" y="2136648"/>
                  </a:moveTo>
                  <a:lnTo>
                    <a:pt x="0" y="2324735"/>
                  </a:lnTo>
                  <a:lnTo>
                    <a:pt x="359926" y="2806827"/>
                  </a:lnTo>
                  <a:lnTo>
                    <a:pt x="0" y="3288919"/>
                  </a:lnTo>
                  <a:lnTo>
                    <a:pt x="0" y="3477006"/>
                  </a:lnTo>
                  <a:lnTo>
                    <a:pt x="1176" y="3484372"/>
                  </a:lnTo>
                  <a:lnTo>
                    <a:pt x="411428" y="2934843"/>
                  </a:lnTo>
                  <a:lnTo>
                    <a:pt x="411428" y="2678938"/>
                  </a:lnTo>
                  <a:lnTo>
                    <a:pt x="1176" y="2129409"/>
                  </a:lnTo>
                  <a:lnTo>
                    <a:pt x="0" y="2136648"/>
                  </a:lnTo>
                  <a:close/>
                </a:path>
              </a:pathLst>
            </a:custGeom>
            <a:solidFill>
              <a:srgbClr val="2B2B2B">
                <a:alpha val="3922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266303" y="6480188"/>
            <a:ext cx="720858" cy="2081994"/>
            <a:chOff x="0" y="0"/>
            <a:chExt cx="6350000" cy="653554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190395" y="450723"/>
              <a:ext cx="1883265" cy="5630545"/>
            </a:xfrm>
            <a:custGeom>
              <a:avLst/>
              <a:gdLst/>
              <a:ahLst/>
              <a:cxnLst/>
              <a:rect r="r" b="b" t="t" l="l"/>
              <a:pathLst>
                <a:path h="5630545" w="1883265">
                  <a:moveTo>
                    <a:pt x="410251" y="0"/>
                  </a:moveTo>
                  <a:lnTo>
                    <a:pt x="411428" y="7366"/>
                  </a:lnTo>
                  <a:lnTo>
                    <a:pt x="411428" y="195453"/>
                  </a:lnTo>
                  <a:lnTo>
                    <a:pt x="51502" y="677545"/>
                  </a:lnTo>
                  <a:lnTo>
                    <a:pt x="411428" y="1159637"/>
                  </a:lnTo>
                  <a:lnTo>
                    <a:pt x="411428" y="1347724"/>
                  </a:lnTo>
                  <a:lnTo>
                    <a:pt x="410251" y="1355090"/>
                  </a:lnTo>
                  <a:lnTo>
                    <a:pt x="0" y="805561"/>
                  </a:lnTo>
                  <a:lnTo>
                    <a:pt x="0" y="549529"/>
                  </a:lnTo>
                  <a:lnTo>
                    <a:pt x="410251" y="0"/>
                  </a:lnTo>
                  <a:close/>
                  <a:moveTo>
                    <a:pt x="735918" y="549529"/>
                  </a:moveTo>
                  <a:lnTo>
                    <a:pt x="735918" y="805561"/>
                  </a:lnTo>
                  <a:lnTo>
                    <a:pt x="1146170" y="1355090"/>
                  </a:lnTo>
                  <a:lnTo>
                    <a:pt x="1147346" y="1347724"/>
                  </a:lnTo>
                  <a:lnTo>
                    <a:pt x="1147346" y="1159637"/>
                  </a:lnTo>
                  <a:lnTo>
                    <a:pt x="787420" y="677545"/>
                  </a:lnTo>
                  <a:lnTo>
                    <a:pt x="1147346" y="195453"/>
                  </a:lnTo>
                  <a:lnTo>
                    <a:pt x="1147346" y="7366"/>
                  </a:lnTo>
                  <a:lnTo>
                    <a:pt x="1146170" y="0"/>
                  </a:lnTo>
                  <a:lnTo>
                    <a:pt x="735918" y="549529"/>
                  </a:lnTo>
                  <a:close/>
                  <a:moveTo>
                    <a:pt x="1883265" y="7366"/>
                  </a:moveTo>
                  <a:lnTo>
                    <a:pt x="1882133" y="0"/>
                  </a:lnTo>
                  <a:lnTo>
                    <a:pt x="1471882" y="549529"/>
                  </a:lnTo>
                  <a:lnTo>
                    <a:pt x="1471882" y="805561"/>
                  </a:lnTo>
                  <a:lnTo>
                    <a:pt x="1882133" y="1355090"/>
                  </a:lnTo>
                  <a:lnTo>
                    <a:pt x="1883264" y="1347724"/>
                  </a:lnTo>
                  <a:lnTo>
                    <a:pt x="1883264" y="1159637"/>
                  </a:lnTo>
                  <a:lnTo>
                    <a:pt x="1523338" y="677545"/>
                  </a:lnTo>
                  <a:lnTo>
                    <a:pt x="1883264" y="195453"/>
                  </a:lnTo>
                  <a:lnTo>
                    <a:pt x="1883264" y="7366"/>
                  </a:lnTo>
                  <a:close/>
                  <a:moveTo>
                    <a:pt x="0" y="4825111"/>
                  </a:moveTo>
                  <a:lnTo>
                    <a:pt x="0" y="5081016"/>
                  </a:lnTo>
                  <a:lnTo>
                    <a:pt x="410251" y="5630545"/>
                  </a:lnTo>
                  <a:lnTo>
                    <a:pt x="411428" y="5623306"/>
                  </a:lnTo>
                  <a:lnTo>
                    <a:pt x="411428" y="5435219"/>
                  </a:lnTo>
                  <a:lnTo>
                    <a:pt x="51502" y="4953127"/>
                  </a:lnTo>
                  <a:lnTo>
                    <a:pt x="411428" y="4471035"/>
                  </a:lnTo>
                  <a:lnTo>
                    <a:pt x="411428" y="4282948"/>
                  </a:lnTo>
                  <a:lnTo>
                    <a:pt x="410251" y="4275582"/>
                  </a:lnTo>
                  <a:lnTo>
                    <a:pt x="0" y="4825111"/>
                  </a:lnTo>
                  <a:close/>
                  <a:moveTo>
                    <a:pt x="735918" y="4825111"/>
                  </a:moveTo>
                  <a:lnTo>
                    <a:pt x="735918" y="5081016"/>
                  </a:lnTo>
                  <a:lnTo>
                    <a:pt x="1146170" y="5630545"/>
                  </a:lnTo>
                  <a:lnTo>
                    <a:pt x="1147346" y="5623306"/>
                  </a:lnTo>
                  <a:lnTo>
                    <a:pt x="1147346" y="5435219"/>
                  </a:lnTo>
                  <a:lnTo>
                    <a:pt x="787420" y="4953127"/>
                  </a:lnTo>
                  <a:lnTo>
                    <a:pt x="1147346" y="4471035"/>
                  </a:lnTo>
                  <a:lnTo>
                    <a:pt x="1147346" y="4282948"/>
                  </a:lnTo>
                  <a:lnTo>
                    <a:pt x="1146170" y="4275582"/>
                  </a:lnTo>
                  <a:lnTo>
                    <a:pt x="735918" y="4825111"/>
                  </a:lnTo>
                  <a:close/>
                  <a:moveTo>
                    <a:pt x="1471882" y="4825111"/>
                  </a:moveTo>
                  <a:lnTo>
                    <a:pt x="1471882" y="5081016"/>
                  </a:lnTo>
                  <a:lnTo>
                    <a:pt x="1882133" y="5630545"/>
                  </a:lnTo>
                  <a:lnTo>
                    <a:pt x="1883264" y="5623306"/>
                  </a:lnTo>
                  <a:lnTo>
                    <a:pt x="1883264" y="5435219"/>
                  </a:lnTo>
                  <a:lnTo>
                    <a:pt x="1523338" y="4953127"/>
                  </a:lnTo>
                  <a:lnTo>
                    <a:pt x="1883264" y="4471035"/>
                  </a:lnTo>
                  <a:lnTo>
                    <a:pt x="1883264" y="4282948"/>
                  </a:lnTo>
                  <a:lnTo>
                    <a:pt x="1882133" y="4275582"/>
                  </a:lnTo>
                  <a:lnTo>
                    <a:pt x="1471882" y="4825111"/>
                  </a:lnTo>
                  <a:close/>
                  <a:moveTo>
                    <a:pt x="1471882" y="2136648"/>
                  </a:moveTo>
                  <a:lnTo>
                    <a:pt x="1471882" y="2324735"/>
                  </a:lnTo>
                  <a:lnTo>
                    <a:pt x="1831762" y="2806827"/>
                  </a:lnTo>
                  <a:lnTo>
                    <a:pt x="1471882" y="3288919"/>
                  </a:lnTo>
                  <a:lnTo>
                    <a:pt x="1471882" y="3477006"/>
                  </a:lnTo>
                  <a:lnTo>
                    <a:pt x="1473013" y="3484372"/>
                  </a:lnTo>
                  <a:lnTo>
                    <a:pt x="1883264" y="2934843"/>
                  </a:lnTo>
                  <a:lnTo>
                    <a:pt x="1883264" y="2678938"/>
                  </a:lnTo>
                  <a:lnTo>
                    <a:pt x="1473013" y="2129409"/>
                  </a:lnTo>
                  <a:lnTo>
                    <a:pt x="1471882" y="2136648"/>
                  </a:lnTo>
                  <a:close/>
                  <a:moveTo>
                    <a:pt x="735918" y="2136648"/>
                  </a:moveTo>
                  <a:lnTo>
                    <a:pt x="735918" y="2324735"/>
                  </a:lnTo>
                  <a:lnTo>
                    <a:pt x="1095844" y="2806827"/>
                  </a:lnTo>
                  <a:lnTo>
                    <a:pt x="735918" y="3288919"/>
                  </a:lnTo>
                  <a:lnTo>
                    <a:pt x="735918" y="3477006"/>
                  </a:lnTo>
                  <a:lnTo>
                    <a:pt x="737095" y="3484372"/>
                  </a:lnTo>
                  <a:lnTo>
                    <a:pt x="1147346" y="2934843"/>
                  </a:lnTo>
                  <a:lnTo>
                    <a:pt x="1147346" y="2678938"/>
                  </a:lnTo>
                  <a:lnTo>
                    <a:pt x="737095" y="2129409"/>
                  </a:lnTo>
                  <a:lnTo>
                    <a:pt x="735918" y="2136648"/>
                  </a:lnTo>
                  <a:close/>
                  <a:moveTo>
                    <a:pt x="0" y="2136648"/>
                  </a:moveTo>
                  <a:lnTo>
                    <a:pt x="0" y="2324735"/>
                  </a:lnTo>
                  <a:lnTo>
                    <a:pt x="359926" y="2806827"/>
                  </a:lnTo>
                  <a:lnTo>
                    <a:pt x="0" y="3288919"/>
                  </a:lnTo>
                  <a:lnTo>
                    <a:pt x="0" y="3477006"/>
                  </a:lnTo>
                  <a:lnTo>
                    <a:pt x="1176" y="3484372"/>
                  </a:lnTo>
                  <a:lnTo>
                    <a:pt x="411428" y="2934843"/>
                  </a:lnTo>
                  <a:lnTo>
                    <a:pt x="411428" y="2678938"/>
                  </a:lnTo>
                  <a:lnTo>
                    <a:pt x="1176" y="2129409"/>
                  </a:lnTo>
                  <a:lnTo>
                    <a:pt x="0" y="2136648"/>
                  </a:lnTo>
                  <a:close/>
                </a:path>
              </a:pathLst>
            </a:custGeom>
            <a:solidFill>
              <a:srgbClr val="2B2B2B">
                <a:alpha val="3922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9144000" y="5784069"/>
            <a:ext cx="7723182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79"/>
              </a:lnSpc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"/>
              </a:rPr>
              <a:t>As fraudes de cartão de crédito tendem a ocorrer com mais frequência em determinadas categorias de compras, incluindo:</a:t>
            </a: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"/>
              </a:rPr>
              <a:t>Posto de gasolina</a:t>
            </a:r>
          </a:p>
          <a:p>
            <a:pPr marL="690882" indent="-230294" lvl="2">
              <a:lnSpc>
                <a:spcPts val="1920"/>
              </a:lnSpc>
              <a:buFont typeface="Arial"/>
              <a:buChar char="⚬"/>
            </a:pPr>
            <a:r>
              <a:rPr lang="en-US" sz="1600">
                <a:solidFill>
                  <a:srgbClr val="2B2B2B">
                    <a:alpha val="80000"/>
                  </a:srgbClr>
                </a:solidFill>
                <a:latin typeface="Didact Gothic"/>
              </a:rPr>
              <a:t>Pode ser um alvo comum devido à natureza das transações rápidas e às vezes não supervisionadas.</a:t>
            </a: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Compras online</a:t>
            </a:r>
          </a:p>
          <a:p>
            <a:pPr marL="690882" indent="-230294" lvl="2">
              <a:lnSpc>
                <a:spcPts val="1920"/>
              </a:lnSpc>
              <a:buFont typeface="Arial"/>
              <a:buChar char="⚬"/>
            </a:pPr>
            <a:r>
              <a:rPr lang="en-US" sz="1600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A conveniência e a falta de interação pessoal podem tornar as compras online mais propensas a fraudes.</a:t>
            </a:r>
          </a:p>
          <a:p>
            <a:pPr marL="410209" indent="-205105" lvl="1">
              <a:lnSpc>
                <a:spcPts val="2279"/>
              </a:lnSpc>
              <a:buFont typeface="Arial"/>
              <a:buChar char="•"/>
            </a:pPr>
            <a:r>
              <a:rPr lang="en-US" sz="1899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Viagens</a:t>
            </a:r>
          </a:p>
          <a:p>
            <a:pPr marL="690879" indent="-230293" lvl="2">
              <a:lnSpc>
                <a:spcPts val="1919"/>
              </a:lnSpc>
              <a:buFont typeface="Arial"/>
              <a:buChar char="⚬"/>
            </a:pPr>
            <a:r>
              <a:rPr lang="en-US" sz="1599">
                <a:solidFill>
                  <a:srgbClr val="2B2B2B">
                    <a:alpha val="80000"/>
                  </a:srgbClr>
                </a:solidFill>
                <a:latin typeface="Didact Gothic Semi-Bold"/>
              </a:rPr>
              <a:t>As transações relacionadas a viagens, como passagens aéreas e hospedagem, podem envolver grandes quantias, tornando-as alvos atraentes para fraudadores.</a:t>
            </a:r>
          </a:p>
          <a:p>
            <a:pPr>
              <a:lnSpc>
                <a:spcPts val="1919"/>
              </a:lnSpc>
            </a:pPr>
          </a:p>
        </p:txBody>
      </p:sp>
      <p:sp>
        <p:nvSpPr>
          <p:cNvPr name="Freeform 15" id="15">
            <a:hlinkClick r:id="rId9" action="ppaction://hlinksldjump"/>
          </p:cNvPr>
          <p:cNvSpPr/>
          <p:nvPr/>
        </p:nvSpPr>
        <p:spPr>
          <a:xfrm flipH="false" flipV="false" rot="-10800000">
            <a:off x="3988975" y="9598457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0" y="0"/>
                </a:lnTo>
                <a:lnTo>
                  <a:pt x="540680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BDAD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843750" y="5901162"/>
            <a:ext cx="10944579" cy="10964515"/>
          </a:xfrm>
          <a:custGeom>
            <a:avLst/>
            <a:gdLst/>
            <a:ahLst/>
            <a:cxnLst/>
            <a:rect r="r" b="b" t="t" l="l"/>
            <a:pathLst>
              <a:path h="10964515" w="10944579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4612640" y="9741737"/>
            <a:ext cx="9062721" cy="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>
            <a:hlinkClick r:id="rId6" action="ppaction://hlinksldjump"/>
          </p:cNvPr>
          <p:cNvSpPr/>
          <p:nvPr/>
        </p:nvSpPr>
        <p:spPr>
          <a:xfrm flipH="false" flipV="false" rot="0">
            <a:off x="13776790" y="9598457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51094" y="-6640146"/>
            <a:ext cx="10944579" cy="10964515"/>
          </a:xfrm>
          <a:custGeom>
            <a:avLst/>
            <a:gdLst/>
            <a:ahLst/>
            <a:cxnLst/>
            <a:rect r="r" b="b" t="t" l="l"/>
            <a:pathLst>
              <a:path h="10964515" w="10944579">
                <a:moveTo>
                  <a:pt x="0" y="0"/>
                </a:moveTo>
                <a:lnTo>
                  <a:pt x="10944579" y="0"/>
                </a:lnTo>
                <a:lnTo>
                  <a:pt x="10944579" y="10964515"/>
                </a:lnTo>
                <a:lnTo>
                  <a:pt x="0" y="109645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757364" y="2746388"/>
            <a:ext cx="720858" cy="2081994"/>
            <a:chOff x="0" y="0"/>
            <a:chExt cx="6350000" cy="653554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395" y="450723"/>
              <a:ext cx="1883265" cy="5630545"/>
            </a:xfrm>
            <a:custGeom>
              <a:avLst/>
              <a:gdLst/>
              <a:ahLst/>
              <a:cxnLst/>
              <a:rect r="r" b="b" t="t" l="l"/>
              <a:pathLst>
                <a:path h="5630545" w="1883265">
                  <a:moveTo>
                    <a:pt x="410251" y="0"/>
                  </a:moveTo>
                  <a:lnTo>
                    <a:pt x="411428" y="7366"/>
                  </a:lnTo>
                  <a:lnTo>
                    <a:pt x="411428" y="195453"/>
                  </a:lnTo>
                  <a:lnTo>
                    <a:pt x="51502" y="677545"/>
                  </a:lnTo>
                  <a:lnTo>
                    <a:pt x="411428" y="1159637"/>
                  </a:lnTo>
                  <a:lnTo>
                    <a:pt x="411428" y="1347724"/>
                  </a:lnTo>
                  <a:lnTo>
                    <a:pt x="410251" y="1355090"/>
                  </a:lnTo>
                  <a:lnTo>
                    <a:pt x="0" y="805561"/>
                  </a:lnTo>
                  <a:lnTo>
                    <a:pt x="0" y="549529"/>
                  </a:lnTo>
                  <a:lnTo>
                    <a:pt x="410251" y="0"/>
                  </a:lnTo>
                  <a:close/>
                  <a:moveTo>
                    <a:pt x="735918" y="549529"/>
                  </a:moveTo>
                  <a:lnTo>
                    <a:pt x="735918" y="805561"/>
                  </a:lnTo>
                  <a:lnTo>
                    <a:pt x="1146170" y="1355090"/>
                  </a:lnTo>
                  <a:lnTo>
                    <a:pt x="1147346" y="1347724"/>
                  </a:lnTo>
                  <a:lnTo>
                    <a:pt x="1147346" y="1159637"/>
                  </a:lnTo>
                  <a:lnTo>
                    <a:pt x="787420" y="677545"/>
                  </a:lnTo>
                  <a:lnTo>
                    <a:pt x="1147346" y="195453"/>
                  </a:lnTo>
                  <a:lnTo>
                    <a:pt x="1147346" y="7366"/>
                  </a:lnTo>
                  <a:lnTo>
                    <a:pt x="1146170" y="0"/>
                  </a:lnTo>
                  <a:lnTo>
                    <a:pt x="735918" y="549529"/>
                  </a:lnTo>
                  <a:close/>
                  <a:moveTo>
                    <a:pt x="1883265" y="7366"/>
                  </a:moveTo>
                  <a:lnTo>
                    <a:pt x="1882133" y="0"/>
                  </a:lnTo>
                  <a:lnTo>
                    <a:pt x="1471882" y="549529"/>
                  </a:lnTo>
                  <a:lnTo>
                    <a:pt x="1471882" y="805561"/>
                  </a:lnTo>
                  <a:lnTo>
                    <a:pt x="1882133" y="1355090"/>
                  </a:lnTo>
                  <a:lnTo>
                    <a:pt x="1883264" y="1347724"/>
                  </a:lnTo>
                  <a:lnTo>
                    <a:pt x="1883264" y="1159637"/>
                  </a:lnTo>
                  <a:lnTo>
                    <a:pt x="1523338" y="677545"/>
                  </a:lnTo>
                  <a:lnTo>
                    <a:pt x="1883264" y="195453"/>
                  </a:lnTo>
                  <a:lnTo>
                    <a:pt x="1883264" y="7366"/>
                  </a:lnTo>
                  <a:close/>
                  <a:moveTo>
                    <a:pt x="0" y="4825111"/>
                  </a:moveTo>
                  <a:lnTo>
                    <a:pt x="0" y="5081016"/>
                  </a:lnTo>
                  <a:lnTo>
                    <a:pt x="410251" y="5630545"/>
                  </a:lnTo>
                  <a:lnTo>
                    <a:pt x="411428" y="5623306"/>
                  </a:lnTo>
                  <a:lnTo>
                    <a:pt x="411428" y="5435219"/>
                  </a:lnTo>
                  <a:lnTo>
                    <a:pt x="51502" y="4953127"/>
                  </a:lnTo>
                  <a:lnTo>
                    <a:pt x="411428" y="4471035"/>
                  </a:lnTo>
                  <a:lnTo>
                    <a:pt x="411428" y="4282948"/>
                  </a:lnTo>
                  <a:lnTo>
                    <a:pt x="410251" y="4275582"/>
                  </a:lnTo>
                  <a:lnTo>
                    <a:pt x="0" y="4825111"/>
                  </a:lnTo>
                  <a:close/>
                  <a:moveTo>
                    <a:pt x="735918" y="4825111"/>
                  </a:moveTo>
                  <a:lnTo>
                    <a:pt x="735918" y="5081016"/>
                  </a:lnTo>
                  <a:lnTo>
                    <a:pt x="1146170" y="5630545"/>
                  </a:lnTo>
                  <a:lnTo>
                    <a:pt x="1147346" y="5623306"/>
                  </a:lnTo>
                  <a:lnTo>
                    <a:pt x="1147346" y="5435219"/>
                  </a:lnTo>
                  <a:lnTo>
                    <a:pt x="787420" y="4953127"/>
                  </a:lnTo>
                  <a:lnTo>
                    <a:pt x="1147346" y="4471035"/>
                  </a:lnTo>
                  <a:lnTo>
                    <a:pt x="1147346" y="4282948"/>
                  </a:lnTo>
                  <a:lnTo>
                    <a:pt x="1146170" y="4275582"/>
                  </a:lnTo>
                  <a:lnTo>
                    <a:pt x="735918" y="4825111"/>
                  </a:lnTo>
                  <a:close/>
                  <a:moveTo>
                    <a:pt x="1471882" y="4825111"/>
                  </a:moveTo>
                  <a:lnTo>
                    <a:pt x="1471882" y="5081016"/>
                  </a:lnTo>
                  <a:lnTo>
                    <a:pt x="1882133" y="5630545"/>
                  </a:lnTo>
                  <a:lnTo>
                    <a:pt x="1883264" y="5623306"/>
                  </a:lnTo>
                  <a:lnTo>
                    <a:pt x="1883264" y="5435219"/>
                  </a:lnTo>
                  <a:lnTo>
                    <a:pt x="1523338" y="4953127"/>
                  </a:lnTo>
                  <a:lnTo>
                    <a:pt x="1883264" y="4471035"/>
                  </a:lnTo>
                  <a:lnTo>
                    <a:pt x="1883264" y="4282948"/>
                  </a:lnTo>
                  <a:lnTo>
                    <a:pt x="1882133" y="4275582"/>
                  </a:lnTo>
                  <a:lnTo>
                    <a:pt x="1471882" y="4825111"/>
                  </a:lnTo>
                  <a:close/>
                  <a:moveTo>
                    <a:pt x="1471882" y="2136648"/>
                  </a:moveTo>
                  <a:lnTo>
                    <a:pt x="1471882" y="2324735"/>
                  </a:lnTo>
                  <a:lnTo>
                    <a:pt x="1831762" y="2806827"/>
                  </a:lnTo>
                  <a:lnTo>
                    <a:pt x="1471882" y="3288919"/>
                  </a:lnTo>
                  <a:lnTo>
                    <a:pt x="1471882" y="3477006"/>
                  </a:lnTo>
                  <a:lnTo>
                    <a:pt x="1473013" y="3484372"/>
                  </a:lnTo>
                  <a:lnTo>
                    <a:pt x="1883264" y="2934843"/>
                  </a:lnTo>
                  <a:lnTo>
                    <a:pt x="1883264" y="2678938"/>
                  </a:lnTo>
                  <a:lnTo>
                    <a:pt x="1473013" y="2129409"/>
                  </a:lnTo>
                  <a:lnTo>
                    <a:pt x="1471882" y="2136648"/>
                  </a:lnTo>
                  <a:close/>
                  <a:moveTo>
                    <a:pt x="735918" y="2136648"/>
                  </a:moveTo>
                  <a:lnTo>
                    <a:pt x="735918" y="2324735"/>
                  </a:lnTo>
                  <a:lnTo>
                    <a:pt x="1095844" y="2806827"/>
                  </a:lnTo>
                  <a:lnTo>
                    <a:pt x="735918" y="3288919"/>
                  </a:lnTo>
                  <a:lnTo>
                    <a:pt x="735918" y="3477006"/>
                  </a:lnTo>
                  <a:lnTo>
                    <a:pt x="737095" y="3484372"/>
                  </a:lnTo>
                  <a:lnTo>
                    <a:pt x="1147346" y="2934843"/>
                  </a:lnTo>
                  <a:lnTo>
                    <a:pt x="1147346" y="2678938"/>
                  </a:lnTo>
                  <a:lnTo>
                    <a:pt x="737095" y="2129409"/>
                  </a:lnTo>
                  <a:lnTo>
                    <a:pt x="735918" y="2136648"/>
                  </a:lnTo>
                  <a:close/>
                  <a:moveTo>
                    <a:pt x="0" y="2136648"/>
                  </a:moveTo>
                  <a:lnTo>
                    <a:pt x="0" y="2324735"/>
                  </a:lnTo>
                  <a:lnTo>
                    <a:pt x="359926" y="2806827"/>
                  </a:lnTo>
                  <a:lnTo>
                    <a:pt x="0" y="3288919"/>
                  </a:lnTo>
                  <a:lnTo>
                    <a:pt x="0" y="3477006"/>
                  </a:lnTo>
                  <a:lnTo>
                    <a:pt x="1176" y="3484372"/>
                  </a:lnTo>
                  <a:lnTo>
                    <a:pt x="411428" y="2934843"/>
                  </a:lnTo>
                  <a:lnTo>
                    <a:pt x="411428" y="2678938"/>
                  </a:lnTo>
                  <a:lnTo>
                    <a:pt x="1176" y="2129409"/>
                  </a:lnTo>
                  <a:lnTo>
                    <a:pt x="0" y="2136648"/>
                  </a:lnTo>
                  <a:close/>
                </a:path>
              </a:pathLst>
            </a:custGeom>
            <a:solidFill>
              <a:srgbClr val="2B2B2B">
                <a:alpha val="3922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8757364" y="4622654"/>
            <a:ext cx="720858" cy="2081994"/>
            <a:chOff x="0" y="0"/>
            <a:chExt cx="6350000" cy="653554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90395" y="450723"/>
              <a:ext cx="1883265" cy="5630545"/>
            </a:xfrm>
            <a:custGeom>
              <a:avLst/>
              <a:gdLst/>
              <a:ahLst/>
              <a:cxnLst/>
              <a:rect r="r" b="b" t="t" l="l"/>
              <a:pathLst>
                <a:path h="5630545" w="1883265">
                  <a:moveTo>
                    <a:pt x="410251" y="0"/>
                  </a:moveTo>
                  <a:lnTo>
                    <a:pt x="411428" y="7366"/>
                  </a:lnTo>
                  <a:lnTo>
                    <a:pt x="411428" y="195453"/>
                  </a:lnTo>
                  <a:lnTo>
                    <a:pt x="51502" y="677545"/>
                  </a:lnTo>
                  <a:lnTo>
                    <a:pt x="411428" y="1159637"/>
                  </a:lnTo>
                  <a:lnTo>
                    <a:pt x="411428" y="1347724"/>
                  </a:lnTo>
                  <a:lnTo>
                    <a:pt x="410251" y="1355090"/>
                  </a:lnTo>
                  <a:lnTo>
                    <a:pt x="0" y="805561"/>
                  </a:lnTo>
                  <a:lnTo>
                    <a:pt x="0" y="549529"/>
                  </a:lnTo>
                  <a:lnTo>
                    <a:pt x="410251" y="0"/>
                  </a:lnTo>
                  <a:close/>
                  <a:moveTo>
                    <a:pt x="735918" y="549529"/>
                  </a:moveTo>
                  <a:lnTo>
                    <a:pt x="735918" y="805561"/>
                  </a:lnTo>
                  <a:lnTo>
                    <a:pt x="1146170" y="1355090"/>
                  </a:lnTo>
                  <a:lnTo>
                    <a:pt x="1147346" y="1347724"/>
                  </a:lnTo>
                  <a:lnTo>
                    <a:pt x="1147346" y="1159637"/>
                  </a:lnTo>
                  <a:lnTo>
                    <a:pt x="787420" y="677545"/>
                  </a:lnTo>
                  <a:lnTo>
                    <a:pt x="1147346" y="195453"/>
                  </a:lnTo>
                  <a:lnTo>
                    <a:pt x="1147346" y="7366"/>
                  </a:lnTo>
                  <a:lnTo>
                    <a:pt x="1146170" y="0"/>
                  </a:lnTo>
                  <a:lnTo>
                    <a:pt x="735918" y="549529"/>
                  </a:lnTo>
                  <a:close/>
                  <a:moveTo>
                    <a:pt x="1883265" y="7366"/>
                  </a:moveTo>
                  <a:lnTo>
                    <a:pt x="1882133" y="0"/>
                  </a:lnTo>
                  <a:lnTo>
                    <a:pt x="1471882" y="549529"/>
                  </a:lnTo>
                  <a:lnTo>
                    <a:pt x="1471882" y="805561"/>
                  </a:lnTo>
                  <a:lnTo>
                    <a:pt x="1882133" y="1355090"/>
                  </a:lnTo>
                  <a:lnTo>
                    <a:pt x="1883264" y="1347724"/>
                  </a:lnTo>
                  <a:lnTo>
                    <a:pt x="1883264" y="1159637"/>
                  </a:lnTo>
                  <a:lnTo>
                    <a:pt x="1523338" y="677545"/>
                  </a:lnTo>
                  <a:lnTo>
                    <a:pt x="1883264" y="195453"/>
                  </a:lnTo>
                  <a:lnTo>
                    <a:pt x="1883264" y="7366"/>
                  </a:lnTo>
                  <a:close/>
                  <a:moveTo>
                    <a:pt x="0" y="4825111"/>
                  </a:moveTo>
                  <a:lnTo>
                    <a:pt x="0" y="5081016"/>
                  </a:lnTo>
                  <a:lnTo>
                    <a:pt x="410251" y="5630545"/>
                  </a:lnTo>
                  <a:lnTo>
                    <a:pt x="411428" y="5623306"/>
                  </a:lnTo>
                  <a:lnTo>
                    <a:pt x="411428" y="5435219"/>
                  </a:lnTo>
                  <a:lnTo>
                    <a:pt x="51502" y="4953127"/>
                  </a:lnTo>
                  <a:lnTo>
                    <a:pt x="411428" y="4471035"/>
                  </a:lnTo>
                  <a:lnTo>
                    <a:pt x="411428" y="4282948"/>
                  </a:lnTo>
                  <a:lnTo>
                    <a:pt x="410251" y="4275582"/>
                  </a:lnTo>
                  <a:lnTo>
                    <a:pt x="0" y="4825111"/>
                  </a:lnTo>
                  <a:close/>
                  <a:moveTo>
                    <a:pt x="735918" y="4825111"/>
                  </a:moveTo>
                  <a:lnTo>
                    <a:pt x="735918" y="5081016"/>
                  </a:lnTo>
                  <a:lnTo>
                    <a:pt x="1146170" y="5630545"/>
                  </a:lnTo>
                  <a:lnTo>
                    <a:pt x="1147346" y="5623306"/>
                  </a:lnTo>
                  <a:lnTo>
                    <a:pt x="1147346" y="5435219"/>
                  </a:lnTo>
                  <a:lnTo>
                    <a:pt x="787420" y="4953127"/>
                  </a:lnTo>
                  <a:lnTo>
                    <a:pt x="1147346" y="4471035"/>
                  </a:lnTo>
                  <a:lnTo>
                    <a:pt x="1147346" y="4282948"/>
                  </a:lnTo>
                  <a:lnTo>
                    <a:pt x="1146170" y="4275582"/>
                  </a:lnTo>
                  <a:lnTo>
                    <a:pt x="735918" y="4825111"/>
                  </a:lnTo>
                  <a:close/>
                  <a:moveTo>
                    <a:pt x="1471882" y="4825111"/>
                  </a:moveTo>
                  <a:lnTo>
                    <a:pt x="1471882" y="5081016"/>
                  </a:lnTo>
                  <a:lnTo>
                    <a:pt x="1882133" y="5630545"/>
                  </a:lnTo>
                  <a:lnTo>
                    <a:pt x="1883264" y="5623306"/>
                  </a:lnTo>
                  <a:lnTo>
                    <a:pt x="1883264" y="5435219"/>
                  </a:lnTo>
                  <a:lnTo>
                    <a:pt x="1523338" y="4953127"/>
                  </a:lnTo>
                  <a:lnTo>
                    <a:pt x="1883264" y="4471035"/>
                  </a:lnTo>
                  <a:lnTo>
                    <a:pt x="1883264" y="4282948"/>
                  </a:lnTo>
                  <a:lnTo>
                    <a:pt x="1882133" y="4275582"/>
                  </a:lnTo>
                  <a:lnTo>
                    <a:pt x="1471882" y="4825111"/>
                  </a:lnTo>
                  <a:close/>
                  <a:moveTo>
                    <a:pt x="1471882" y="2136648"/>
                  </a:moveTo>
                  <a:lnTo>
                    <a:pt x="1471882" y="2324735"/>
                  </a:lnTo>
                  <a:lnTo>
                    <a:pt x="1831762" y="2806827"/>
                  </a:lnTo>
                  <a:lnTo>
                    <a:pt x="1471882" y="3288919"/>
                  </a:lnTo>
                  <a:lnTo>
                    <a:pt x="1471882" y="3477006"/>
                  </a:lnTo>
                  <a:lnTo>
                    <a:pt x="1473013" y="3484372"/>
                  </a:lnTo>
                  <a:lnTo>
                    <a:pt x="1883264" y="2934843"/>
                  </a:lnTo>
                  <a:lnTo>
                    <a:pt x="1883264" y="2678938"/>
                  </a:lnTo>
                  <a:lnTo>
                    <a:pt x="1473013" y="2129409"/>
                  </a:lnTo>
                  <a:lnTo>
                    <a:pt x="1471882" y="2136648"/>
                  </a:lnTo>
                  <a:close/>
                  <a:moveTo>
                    <a:pt x="735918" y="2136648"/>
                  </a:moveTo>
                  <a:lnTo>
                    <a:pt x="735918" y="2324735"/>
                  </a:lnTo>
                  <a:lnTo>
                    <a:pt x="1095844" y="2806827"/>
                  </a:lnTo>
                  <a:lnTo>
                    <a:pt x="735918" y="3288919"/>
                  </a:lnTo>
                  <a:lnTo>
                    <a:pt x="735918" y="3477006"/>
                  </a:lnTo>
                  <a:lnTo>
                    <a:pt x="737095" y="3484372"/>
                  </a:lnTo>
                  <a:lnTo>
                    <a:pt x="1147346" y="2934843"/>
                  </a:lnTo>
                  <a:lnTo>
                    <a:pt x="1147346" y="2678938"/>
                  </a:lnTo>
                  <a:lnTo>
                    <a:pt x="737095" y="2129409"/>
                  </a:lnTo>
                  <a:lnTo>
                    <a:pt x="735918" y="2136648"/>
                  </a:lnTo>
                  <a:close/>
                  <a:moveTo>
                    <a:pt x="0" y="2136648"/>
                  </a:moveTo>
                  <a:lnTo>
                    <a:pt x="0" y="2324735"/>
                  </a:lnTo>
                  <a:lnTo>
                    <a:pt x="359926" y="2806827"/>
                  </a:lnTo>
                  <a:lnTo>
                    <a:pt x="0" y="3288919"/>
                  </a:lnTo>
                  <a:lnTo>
                    <a:pt x="0" y="3477006"/>
                  </a:lnTo>
                  <a:lnTo>
                    <a:pt x="1176" y="3484372"/>
                  </a:lnTo>
                  <a:lnTo>
                    <a:pt x="411428" y="2934843"/>
                  </a:lnTo>
                  <a:lnTo>
                    <a:pt x="411428" y="2678938"/>
                  </a:lnTo>
                  <a:lnTo>
                    <a:pt x="1176" y="2129409"/>
                  </a:lnTo>
                  <a:lnTo>
                    <a:pt x="0" y="2136648"/>
                  </a:lnTo>
                  <a:close/>
                </a:path>
              </a:pathLst>
            </a:custGeom>
            <a:solidFill>
              <a:srgbClr val="2B2B2B">
                <a:alpha val="3922"/>
              </a:srgbClr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493862" y="2969635"/>
            <a:ext cx="6132870" cy="3717493"/>
          </a:xfrm>
          <a:custGeom>
            <a:avLst/>
            <a:gdLst/>
            <a:ahLst/>
            <a:cxnLst/>
            <a:rect r="r" b="b" t="t" l="l"/>
            <a:pathLst>
              <a:path h="3717493" w="6132870">
                <a:moveTo>
                  <a:pt x="0" y="0"/>
                </a:moveTo>
                <a:lnTo>
                  <a:pt x="6132870" y="0"/>
                </a:lnTo>
                <a:lnTo>
                  <a:pt x="6132870" y="3717493"/>
                </a:lnTo>
                <a:lnTo>
                  <a:pt x="0" y="37174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8854" y="2969635"/>
            <a:ext cx="5623900" cy="3717493"/>
          </a:xfrm>
          <a:custGeom>
            <a:avLst/>
            <a:gdLst/>
            <a:ahLst/>
            <a:cxnLst/>
            <a:rect r="r" b="b" t="t" l="l"/>
            <a:pathLst>
              <a:path h="3717493" w="5623900">
                <a:moveTo>
                  <a:pt x="0" y="0"/>
                </a:moveTo>
                <a:lnTo>
                  <a:pt x="5623900" y="0"/>
                </a:lnTo>
                <a:lnTo>
                  <a:pt x="5623900" y="3717493"/>
                </a:lnTo>
                <a:lnTo>
                  <a:pt x="0" y="37174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8700" y="828326"/>
            <a:ext cx="16230600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5000">
                <a:solidFill>
                  <a:srgbClr val="2B2B2B">
                    <a:alpha val="80000"/>
                  </a:srgbClr>
                </a:solidFill>
                <a:latin typeface="Didact Gothic"/>
              </a:rPr>
              <a:t>Outros</a:t>
            </a:r>
          </a:p>
        </p:txBody>
      </p:sp>
      <p:sp>
        <p:nvSpPr>
          <p:cNvPr name="Freeform 13" id="13">
            <a:hlinkClick r:id="rId9" action="ppaction://hlinksldjump"/>
          </p:cNvPr>
          <p:cNvSpPr/>
          <p:nvPr/>
        </p:nvSpPr>
        <p:spPr>
          <a:xfrm flipH="false" flipV="false" rot="-10800000">
            <a:off x="3967184" y="9598457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4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382712"/>
            <a:ext cx="6111923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2B2B2B"/>
                </a:solidFill>
                <a:latin typeface="Didact Gothic"/>
              </a:rPr>
              <a:t>E o SVM?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637310" y="2213278"/>
            <a:ext cx="6655048" cy="205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Esses modelos foram escolhidos por sua eficácia comprovada em problemas de classificação e sua capacidade de lidar com diferentes tipos de dados e padrões nos dados.   Durante a fase de treinamento, cada modelo foi ajustado aos dados históricos para aprender a distinguir entre transações legítimas e fraudulentas.</a:t>
            </a:r>
          </a:p>
        </p:txBody>
      </p:sp>
      <p:sp>
        <p:nvSpPr>
          <p:cNvPr name="AutoShape 4" id="4"/>
          <p:cNvSpPr/>
          <p:nvPr/>
        </p:nvSpPr>
        <p:spPr>
          <a:xfrm flipV="true">
            <a:off x="8321699" y="2410887"/>
            <a:ext cx="4762" cy="8409647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8326462" y="2410887"/>
            <a:ext cx="111831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8345512" y="5968033"/>
            <a:ext cx="1118310" cy="0"/>
          </a:xfrm>
          <a:prstGeom prst="line">
            <a:avLst/>
          </a:prstGeom>
          <a:ln cap="flat" w="9525">
            <a:solidFill>
              <a:srgbClr val="2B2B2B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9637310" y="5766617"/>
            <a:ext cx="6655048" cy="1373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</a:pPr>
            <a:r>
              <a:rPr lang="en-US" sz="2099">
                <a:solidFill>
                  <a:srgbClr val="2B2B2B"/>
                </a:solidFill>
                <a:latin typeface="Didact Gothic"/>
              </a:rPr>
              <a:t>Ao considerar essas características e outras relevantes para o contexto específico do problema, os modelos de detecção podem ser treinados de forma mais eficaz para identificar e dados e probabilidades com maior precisão.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363809" y="2329925"/>
            <a:ext cx="161925" cy="161925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68BDB2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382859" y="5891833"/>
            <a:ext cx="161925" cy="161925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0DB89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2246616"/>
            <a:ext cx="6111923" cy="167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00"/>
              </a:lnSpc>
            </a:pPr>
            <a:r>
              <a:rPr lang="en-US" sz="2000">
                <a:solidFill>
                  <a:srgbClr val="2B2B2B"/>
                </a:solidFill>
                <a:latin typeface="Didact Gothic"/>
              </a:rPr>
              <a:t>No contexto da detecção de fraudes em transações de cartão de crédito, usamos o SVM para identificar padrões nos dados que separam transações legítimas de transações fraudulentas, mesmo quando os dados são altamente desbalanceados.</a:t>
            </a:r>
          </a:p>
          <a:p>
            <a:pPr>
              <a:lnSpc>
                <a:spcPts val="2200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3786491"/>
            <a:ext cx="6111923" cy="218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0"/>
              </a:lnSpc>
            </a:pPr>
            <a:r>
              <a:rPr lang="en-US" sz="2000">
                <a:solidFill>
                  <a:srgbClr val="2B2B2B"/>
                </a:solidFill>
                <a:latin typeface="Didact Gothic"/>
              </a:rPr>
              <a:t>Dados utilizados para treinar os modelos;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Valor da Transação (amt)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Hora da Transação (hour)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Categoria da Transação (category)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Estado da Transação (state)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Data de Nascimento (dob)</a:t>
            </a:r>
          </a:p>
          <a:p>
            <a:pPr>
              <a:lnSpc>
                <a:spcPts val="2200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28700" y="5719755"/>
            <a:ext cx="6111923" cy="134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000">
                <a:solidFill>
                  <a:srgbClr val="2B2B2B"/>
                </a:solidFill>
                <a:latin typeface="Didact Gothic"/>
              </a:rPr>
              <a:t>Modelos utilizados;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SVC (Support Vector Classifier)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KNN (K-Nearest Neighbors):</a:t>
            </a:r>
          </a:p>
          <a:p>
            <a:pPr marL="431801" indent="-215900" lvl="1">
              <a:lnSpc>
                <a:spcPts val="22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Didact Gothic Semi-Bold"/>
              </a:rPr>
              <a:t>Árvore de Decisão</a:t>
            </a:r>
          </a:p>
        </p:txBody>
      </p:sp>
      <p:sp>
        <p:nvSpPr>
          <p:cNvPr name="Freeform 15" id="15">
            <a:hlinkClick r:id="rId4" action="ppaction://hlinksldjump"/>
          </p:cNvPr>
          <p:cNvSpPr/>
          <p:nvPr/>
        </p:nvSpPr>
        <p:spPr>
          <a:xfrm flipH="false" flipV="false" rot="0">
            <a:off x="13778463" y="9573813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>
            <a:hlinkClick r:id="rId5" action="ppaction://hlinksldjump"/>
          </p:cNvPr>
          <p:cNvSpPr/>
          <p:nvPr/>
        </p:nvSpPr>
        <p:spPr>
          <a:xfrm flipH="false" flipV="false" rot="-10800000">
            <a:off x="3968856" y="9573813"/>
            <a:ext cx="540681" cy="286561"/>
          </a:xfrm>
          <a:custGeom>
            <a:avLst/>
            <a:gdLst/>
            <a:ahLst/>
            <a:cxnLst/>
            <a:rect r="r" b="b" t="t" l="l"/>
            <a:pathLst>
              <a:path h="286561" w="540681">
                <a:moveTo>
                  <a:pt x="0" y="0"/>
                </a:moveTo>
                <a:lnTo>
                  <a:pt x="540681" y="0"/>
                </a:lnTo>
                <a:lnTo>
                  <a:pt x="540681" y="286561"/>
                </a:lnTo>
                <a:lnTo>
                  <a:pt x="0" y="2865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2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7137"/>
            <a:ext cx="4210084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00"/>
              </a:lnSpc>
            </a:pPr>
            <a:r>
              <a:rPr lang="en-US" sz="5000">
                <a:solidFill>
                  <a:srgbClr val="F4F4F4"/>
                </a:solidFill>
                <a:latin typeface="Didact Gothic"/>
              </a:rPr>
              <a:t>Avaliações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931715"/>
            <a:ext cx="4210084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</a:p>
        </p:txBody>
      </p:sp>
      <p:sp>
        <p:nvSpPr>
          <p:cNvPr name="AutoShape 4" id="4"/>
          <p:cNvSpPr/>
          <p:nvPr/>
        </p:nvSpPr>
        <p:spPr>
          <a:xfrm flipH="true" flipV="true">
            <a:off x="11469000" y="1028703"/>
            <a:ext cx="4762" cy="8229600"/>
          </a:xfrm>
          <a:prstGeom prst="line">
            <a:avLst/>
          </a:prstGeom>
          <a:ln cap="flat" w="9525">
            <a:solidFill>
              <a:srgbClr val="68BDB2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1028700" y="2417199"/>
            <a:ext cx="9751354" cy="1593725"/>
            <a:chOff x="0" y="0"/>
            <a:chExt cx="13001805" cy="2124967"/>
          </a:xfrm>
        </p:grpSpPr>
        <p:sp>
          <p:nvSpPr>
            <p:cNvPr name="AutoShape 6" id="6"/>
            <p:cNvSpPr/>
            <p:nvPr/>
          </p:nvSpPr>
          <p:spPr>
            <a:xfrm>
              <a:off x="0" y="830580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7" id="7"/>
            <p:cNvGrpSpPr/>
            <p:nvPr/>
          </p:nvGrpSpPr>
          <p:grpSpPr>
            <a:xfrm rot="0">
              <a:off x="385192" y="716280"/>
              <a:ext cx="215900" cy="215900"/>
              <a:chOff x="0" y="0"/>
              <a:chExt cx="6350000" cy="63500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1038202" y="500380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SVC (30% de teste): 0.9955839057899902 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1384300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11" id="11"/>
            <p:cNvGrpSpPr/>
            <p:nvPr/>
          </p:nvGrpSpPr>
          <p:grpSpPr>
            <a:xfrm rot="0">
              <a:off x="385192" y="1270000"/>
              <a:ext cx="215900" cy="215900"/>
              <a:chOff x="0" y="0"/>
              <a:chExt cx="6350000" cy="63500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  <p:sp>
          <p:nvSpPr>
            <p:cNvPr name="TextBox 13" id="13"/>
            <p:cNvSpPr txBox="true"/>
            <p:nvPr/>
          </p:nvSpPr>
          <p:spPr>
            <a:xfrm rot="0">
              <a:off x="1038202" y="1054100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KNN (30% de teste): 0.9952567877003599 </a:t>
              </a:r>
            </a:p>
          </p:txBody>
        </p:sp>
        <p:grpSp>
          <p:nvGrpSpPr>
            <p:cNvPr name="Group 14" id="14"/>
            <p:cNvGrpSpPr/>
            <p:nvPr/>
          </p:nvGrpSpPr>
          <p:grpSpPr>
            <a:xfrm rot="0">
              <a:off x="385192" y="1825247"/>
              <a:ext cx="215900" cy="215900"/>
              <a:chOff x="0" y="0"/>
              <a:chExt cx="6350000" cy="635000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68BDB2"/>
              </a:solidFill>
            </p:spPr>
          </p:sp>
        </p:grpSp>
        <p:sp>
          <p:nvSpPr>
            <p:cNvPr name="TextBox 16" id="16"/>
            <p:cNvSpPr txBox="true"/>
            <p:nvPr/>
          </p:nvSpPr>
          <p:spPr>
            <a:xfrm rot="0">
              <a:off x="1038202" y="1609347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Tree (30% de teste): 0.994438992476284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47625"/>
              <a:ext cx="561344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4F4F4"/>
                  </a:solidFill>
                  <a:latin typeface="Didact Gothic"/>
                </a:rPr>
                <a:t>Avaliando os modelos 30%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28700" y="4489785"/>
            <a:ext cx="9751354" cy="1648622"/>
            <a:chOff x="0" y="0"/>
            <a:chExt cx="13001805" cy="2198163"/>
          </a:xfrm>
        </p:grpSpPr>
        <p:sp>
          <p:nvSpPr>
            <p:cNvPr name="AutoShape 19" id="19"/>
            <p:cNvSpPr/>
            <p:nvPr/>
          </p:nvSpPr>
          <p:spPr>
            <a:xfrm>
              <a:off x="0" y="830580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0" id="20"/>
            <p:cNvGrpSpPr/>
            <p:nvPr/>
          </p:nvGrpSpPr>
          <p:grpSpPr>
            <a:xfrm rot="0">
              <a:off x="385192" y="716280"/>
              <a:ext cx="215900" cy="215900"/>
              <a:chOff x="0" y="0"/>
              <a:chExt cx="6350000" cy="63500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22" id="22"/>
            <p:cNvSpPr txBox="true"/>
            <p:nvPr/>
          </p:nvSpPr>
          <p:spPr>
            <a:xfrm rot="0">
              <a:off x="1038202" y="500380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SVC (50% de teste): 0.9964671246319922 </a:t>
              </a:r>
            </a:p>
          </p:txBody>
        </p:sp>
        <p:sp>
          <p:nvSpPr>
            <p:cNvPr name="AutoShape 23" id="23"/>
            <p:cNvSpPr/>
            <p:nvPr/>
          </p:nvSpPr>
          <p:spPr>
            <a:xfrm>
              <a:off x="0" y="1420924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4" id="24"/>
            <p:cNvGrpSpPr/>
            <p:nvPr/>
          </p:nvGrpSpPr>
          <p:grpSpPr>
            <a:xfrm rot="0">
              <a:off x="385192" y="1306624"/>
              <a:ext cx="215900" cy="215900"/>
              <a:chOff x="0" y="0"/>
              <a:chExt cx="6350000" cy="63500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26" id="26"/>
            <p:cNvSpPr txBox="true"/>
            <p:nvPr/>
          </p:nvSpPr>
          <p:spPr>
            <a:xfrm rot="0">
              <a:off x="1038202" y="1090724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KNN (50% de teste): 0.9960745829244357 </a:t>
              </a:r>
            </a:p>
          </p:txBody>
        </p:sp>
        <p:sp>
          <p:nvSpPr>
            <p:cNvPr name="AutoShape 27" id="27"/>
            <p:cNvSpPr/>
            <p:nvPr/>
          </p:nvSpPr>
          <p:spPr>
            <a:xfrm>
              <a:off x="0" y="2012743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28" id="28"/>
            <p:cNvGrpSpPr/>
            <p:nvPr/>
          </p:nvGrpSpPr>
          <p:grpSpPr>
            <a:xfrm rot="0">
              <a:off x="385192" y="1898443"/>
              <a:ext cx="215900" cy="215900"/>
              <a:chOff x="0" y="0"/>
              <a:chExt cx="6350000" cy="6350000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30" id="30"/>
            <p:cNvSpPr txBox="true"/>
            <p:nvPr/>
          </p:nvSpPr>
          <p:spPr>
            <a:xfrm rot="0">
              <a:off x="1038202" y="1682543"/>
              <a:ext cx="11963603" cy="515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4F4F4"/>
                  </a:solidFill>
                  <a:latin typeface="Didact Gothic"/>
                </a:rPr>
                <a:t>Acurácia do modelo Tree (50% de teste): 0.9965652600588812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-47625"/>
              <a:ext cx="561344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4F4F4"/>
                  </a:solidFill>
                  <a:latin typeface="Didact Gothic"/>
                </a:rPr>
                <a:t>Avaliando os modelos 50%</a:t>
              </a:r>
            </a:p>
          </p:txBody>
        </p:sp>
      </p:grpSp>
      <p:sp>
        <p:nvSpPr>
          <p:cNvPr name="AutoShape 32" id="32"/>
          <p:cNvSpPr/>
          <p:nvPr/>
        </p:nvSpPr>
        <p:spPr>
          <a:xfrm>
            <a:off x="6321965" y="2989138"/>
            <a:ext cx="431769" cy="0"/>
          </a:xfrm>
          <a:prstGeom prst="line">
            <a:avLst/>
          </a:prstGeom>
          <a:ln cap="flat" w="9525">
            <a:solidFill>
              <a:srgbClr val="F4F4F4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33" id="33"/>
          <p:cNvGrpSpPr/>
          <p:nvPr/>
        </p:nvGrpSpPr>
        <p:grpSpPr>
          <a:xfrm rot="0">
            <a:off x="1028700" y="6526075"/>
            <a:ext cx="9751354" cy="1647352"/>
            <a:chOff x="0" y="0"/>
            <a:chExt cx="13001805" cy="2196470"/>
          </a:xfrm>
        </p:grpSpPr>
        <p:sp>
          <p:nvSpPr>
            <p:cNvPr name="AutoShape 34" id="34"/>
            <p:cNvSpPr/>
            <p:nvPr/>
          </p:nvSpPr>
          <p:spPr>
            <a:xfrm>
              <a:off x="0" y="830580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5" id="35"/>
            <p:cNvGrpSpPr/>
            <p:nvPr/>
          </p:nvGrpSpPr>
          <p:grpSpPr>
            <a:xfrm rot="0">
              <a:off x="385192" y="716280"/>
              <a:ext cx="215900" cy="215900"/>
              <a:chOff x="0" y="0"/>
              <a:chExt cx="6350000" cy="6350000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37" id="37"/>
            <p:cNvSpPr txBox="true"/>
            <p:nvPr/>
          </p:nvSpPr>
          <p:spPr>
            <a:xfrm rot="0">
              <a:off x="1038202" y="596053"/>
              <a:ext cx="11963603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F4F4F4"/>
                  </a:solidFill>
                  <a:latin typeface="Didact Gothic"/>
                </a:rPr>
                <a:t>Acurácia do modelo SVC (50% de teste): 0.9964671246319922 </a:t>
              </a:r>
            </a:p>
          </p:txBody>
        </p:sp>
        <p:sp>
          <p:nvSpPr>
            <p:cNvPr name="AutoShape 38" id="38"/>
            <p:cNvSpPr/>
            <p:nvPr/>
          </p:nvSpPr>
          <p:spPr>
            <a:xfrm>
              <a:off x="0" y="1420924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39" id="39"/>
            <p:cNvGrpSpPr/>
            <p:nvPr/>
          </p:nvGrpSpPr>
          <p:grpSpPr>
            <a:xfrm rot="0">
              <a:off x="385192" y="1306624"/>
              <a:ext cx="215900" cy="215900"/>
              <a:chOff x="0" y="0"/>
              <a:chExt cx="6350000" cy="63500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41" id="41"/>
            <p:cNvSpPr txBox="true"/>
            <p:nvPr/>
          </p:nvSpPr>
          <p:spPr>
            <a:xfrm rot="0">
              <a:off x="1038202" y="1186397"/>
              <a:ext cx="11963603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F4F4F4"/>
                  </a:solidFill>
                  <a:latin typeface="Didact Gothic"/>
                </a:rPr>
                <a:t>Diferença de acurácia entre 30% e 50% para o modelo KNN: -0.000817795224075879 </a:t>
              </a:r>
            </a:p>
          </p:txBody>
        </p:sp>
        <p:sp>
          <p:nvSpPr>
            <p:cNvPr name="AutoShape 42" id="42"/>
            <p:cNvSpPr/>
            <p:nvPr/>
          </p:nvSpPr>
          <p:spPr>
            <a:xfrm>
              <a:off x="0" y="2012743"/>
              <a:ext cx="575692" cy="0"/>
            </a:xfrm>
            <a:prstGeom prst="line">
              <a:avLst/>
            </a:prstGeom>
            <a:ln cap="flat" w="12700">
              <a:solidFill>
                <a:srgbClr val="F4F4F4"/>
              </a:solidFill>
              <a:prstDash val="solid"/>
              <a:headEnd type="none" len="sm" w="sm"/>
              <a:tailEnd type="arrow" len="sm" w="med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385192" y="1898443"/>
              <a:ext cx="215900" cy="215900"/>
              <a:chOff x="0" y="0"/>
              <a:chExt cx="6350000" cy="63500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6350000" cy="6350000"/>
              </a:xfrm>
              <a:custGeom>
                <a:avLst/>
                <a:gdLst/>
                <a:ahLst/>
                <a:cxnLst/>
                <a:rect r="r" b="b" t="t" l="l"/>
                <a:pathLst>
                  <a:path h="6350000" w="6350000">
                    <a:moveTo>
                      <a:pt x="3175000" y="0"/>
                    </a:moveTo>
                    <a:cubicBezTo>
                      <a:pt x="1421496" y="0"/>
                      <a:pt x="0" y="1421496"/>
                      <a:pt x="0" y="3175000"/>
                    </a:cubicBezTo>
                    <a:cubicBezTo>
                      <a:pt x="0" y="4928504"/>
                      <a:pt x="1421496" y="6350000"/>
                      <a:pt x="3175000" y="6350000"/>
                    </a:cubicBezTo>
                    <a:cubicBezTo>
                      <a:pt x="4928504" y="6350000"/>
                      <a:pt x="6350000" y="4928504"/>
                      <a:pt x="6350000" y="3175000"/>
                    </a:cubicBezTo>
                    <a:cubicBezTo>
                      <a:pt x="6350000" y="1421496"/>
                      <a:pt x="4928504" y="0"/>
                      <a:pt x="3175000" y="0"/>
                    </a:cubicBezTo>
                    <a:close/>
                  </a:path>
                </a:pathLst>
              </a:custGeom>
              <a:solidFill>
                <a:srgbClr val="80DB89"/>
              </a:solidFill>
            </p:spPr>
          </p:sp>
        </p:grpSp>
        <p:sp>
          <p:nvSpPr>
            <p:cNvPr name="TextBox 45" id="45"/>
            <p:cNvSpPr txBox="true"/>
            <p:nvPr/>
          </p:nvSpPr>
          <p:spPr>
            <a:xfrm rot="0">
              <a:off x="1038202" y="1778217"/>
              <a:ext cx="11963603" cy="418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>
                  <a:solidFill>
                    <a:srgbClr val="F4F4F4"/>
                  </a:solidFill>
                  <a:latin typeface="Didact Gothic"/>
                </a:rPr>
                <a:t>Diferença de acurácia entre 30% e 50% para o modelo Tree: -0.0021262675825972632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0" y="-47625"/>
              <a:ext cx="5613446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>
                  <a:solidFill>
                    <a:srgbClr val="F4F4F4"/>
                  </a:solidFill>
                  <a:latin typeface="Didact Gothic"/>
                </a:rPr>
                <a:t>Avaliando os modelos 50%</a:t>
              </a:r>
            </a:p>
          </p:txBody>
        </p:sp>
      </p:grpSp>
      <p:sp>
        <p:nvSpPr>
          <p:cNvPr name="TextBox 47" id="47"/>
          <p:cNvSpPr txBox="true"/>
          <p:nvPr/>
        </p:nvSpPr>
        <p:spPr>
          <a:xfrm rot="0">
            <a:off x="12164325" y="2953077"/>
            <a:ext cx="527766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u="sng">
                <a:solidFill>
                  <a:srgbClr val="F4F4F4"/>
                </a:solidFill>
                <a:latin typeface="Didact Gothic"/>
                <a:hlinkClick r:id="rId2" tooltip="https://colab.research.google.com/drive/15FOFJ1ClajqPHFe1FJE19YGcrJ82RgGY?usp=sharing"/>
              </a:rPr>
              <a:t>Notebook - Goggle colab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2164325" y="2555311"/>
            <a:ext cx="557104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4F4F4"/>
                </a:solidFill>
                <a:latin typeface="Didact Gothic"/>
              </a:rPr>
              <a:t>Links;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2164325" y="3377891"/>
            <a:ext cx="5277667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 u="sng">
                <a:solidFill>
                  <a:srgbClr val="F4F4F4"/>
                </a:solidFill>
                <a:latin typeface="Didact Gothic"/>
                <a:hlinkClick r:id="rId3" tooltip="https://www.kaggle.com/datasets/kelvinkelue/credit-card-fraud-prediction"/>
              </a:rPr>
              <a:t>Dataset - Kaggle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DAGCQCM1rQY</dc:identifier>
  <dcterms:modified xsi:type="dcterms:W3CDTF">2011-08-01T06:04:30Z</dcterms:modified>
  <cp:revision>1</cp:revision>
  <dc:title>Trabalho-MatheusGabardoMessias-analise-de-dados</dc:title>
</cp:coreProperties>
</file>